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57" r:id="rId6"/>
    <p:sldId id="258" r:id="rId7"/>
    <p:sldId id="260" r:id="rId8"/>
    <p:sldId id="259" r:id="rId9"/>
    <p:sldId id="261" r:id="rId10"/>
    <p:sldId id="262" r:id="rId11"/>
    <p:sldId id="264" r:id="rId12"/>
    <p:sldId id="263" r:id="rId13"/>
    <p:sldId id="265" r:id="rId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F75CD3-111C-3882-B573-26382C4C4F6D}" v="2" dt="2022-06-30T23:55:26.035"/>
    <p1510:client id="{3D691B91-A1BB-4B5D-B621-B04A87A34199}" v="3" dt="2022-07-01T05:09:30.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E17D5-9516-42D9-846A-20EAFFAAFC72}" type="datetimeFigureOut">
              <a:rPr lang="pt-BR" smtClean="0"/>
              <a:t>01/07/2022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45E6-33B1-4C5F-B8D8-422371C0B82A}" type="slidenum">
              <a:rPr lang="pt-BR" smtClean="0"/>
              <a:t>‹nº›</a:t>
            </a:fld>
            <a:endParaRPr lang="pt-BR"/>
          </a:p>
        </p:txBody>
      </p:sp>
    </p:spTree>
    <p:extLst>
      <p:ext uri="{BB962C8B-B14F-4D97-AF65-F5344CB8AC3E}">
        <p14:creationId xmlns:p14="http://schemas.microsoft.com/office/powerpoint/2010/main" val="227929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75CF8-8FCE-1FC0-2F8C-9B0ED5D49AC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515DD02-67A9-B559-416F-3E9D06406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822A73EE-11F2-F377-5782-5F5B8DC2809D}"/>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8AA5B618-7E3D-32EA-D18D-8876EB58B02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E3450A-B138-7233-2178-6184BCAB4C6A}"/>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134324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92B3B7-2B3B-C0B5-3D2B-D6EEF8FB2EC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6C72B49-0012-812A-1B8B-E9E8781ECCC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0483F6-7CCF-EF55-2673-33E5BFA3258E}"/>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D9F164A5-DA3E-5D8F-93A3-424ABD52AC3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45A41B-70DF-85ED-B278-0D90DC0CC9F5}"/>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250583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01B442-3F12-C0FF-2FB5-4B9870B6429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AB6FF98-AAA1-5CF8-0B28-2DBCB2AAB2ED}"/>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F54CDF6-449C-BC8D-BF2E-83ED61D672A5}"/>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993E32C1-56DA-39E5-199A-43DEA38868A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D2BCF18-86DA-B8F3-5082-A8C08CD7232C}"/>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86463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5E4DE-343C-9CB6-81B3-8602CB3483B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6483108-1C7B-F2EA-448A-BF5BD7F1610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C4B01E3-40A5-7A98-A540-597120EF191A}"/>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EE9728B7-9598-ABCE-405A-F267F5CA125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8B897D0-5632-BB56-C3B1-520B63F0B360}"/>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1148624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1D6D35-F71B-0A51-AB80-D28AE71E70A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4F1D3C0-C0A0-4C01-2092-559152B024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4CF8967-C6C5-E8C8-C3BC-F5576B7FD044}"/>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FE274409-83D1-845F-3F8C-7BCB00D2D9E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5AEF2E0-6E9F-1692-6A13-7A92DA9FCD51}"/>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278578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ADB974-2F86-544A-A752-2F222B5342F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C4B987F-2400-4A11-0F7F-92FB1F64617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7481A5A7-7C45-03EC-3403-AF67E493BF7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6FFF596-8BBA-B53D-A748-55D98527EB7D}"/>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6" name="Espaço Reservado para Rodapé 5">
            <a:extLst>
              <a:ext uri="{FF2B5EF4-FFF2-40B4-BE49-F238E27FC236}">
                <a16:creationId xmlns:a16="http://schemas.microsoft.com/office/drawing/2014/main" id="{89BE4BBF-EA8B-C856-1233-F93834B11BB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CF11EE9-6456-79C0-C21F-78671F85A426}"/>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3232409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E9589-09BC-9CA0-F5C9-B17C00B3FEE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E1F4FBD-1C91-66F8-DAA3-3ABA3C225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51609AE-E3D8-8AAA-9423-BD8AA74C327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09C4108-AD52-9289-4770-B739F32AD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8107576-4847-BFCD-2082-118C3F99AB3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159FC87-6987-04CD-F80E-255AAA520DCA}"/>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8" name="Espaço Reservado para Rodapé 7">
            <a:extLst>
              <a:ext uri="{FF2B5EF4-FFF2-40B4-BE49-F238E27FC236}">
                <a16:creationId xmlns:a16="http://schemas.microsoft.com/office/drawing/2014/main" id="{6A97F74E-7ED6-AE2C-0259-07F6CC51E31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062B9E4-3294-90AF-5B92-168FF50A713F}"/>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1744151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B5C6D-8E93-AAD8-6A9F-1597C39606B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5E3DA6D-A03D-3AF7-C603-700119CF5D20}"/>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4" name="Espaço Reservado para Rodapé 3">
            <a:extLst>
              <a:ext uri="{FF2B5EF4-FFF2-40B4-BE49-F238E27FC236}">
                <a16:creationId xmlns:a16="http://schemas.microsoft.com/office/drawing/2014/main" id="{F13FD3F7-3347-2F1B-21FA-BA17E56E426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E97CAEC-517D-0E3E-B91E-40388D0BECC2}"/>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152125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DDC3E2E-6146-C989-F46C-94B6F035AA57}"/>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3" name="Espaço Reservado para Rodapé 2">
            <a:extLst>
              <a:ext uri="{FF2B5EF4-FFF2-40B4-BE49-F238E27FC236}">
                <a16:creationId xmlns:a16="http://schemas.microsoft.com/office/drawing/2014/main" id="{E058675B-882C-8B36-AC3D-C76416ECAEB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7A994F2-429F-7081-3B3A-B3E3ED13026E}"/>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277185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72BEED-7B04-694D-6ECE-49A7C44932A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7F7AB1C-F101-5B1E-3DF9-ABFF206094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C540F522-CC23-7D8A-2AF7-2F2129A45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9363B04-92CA-FB0A-57C4-CC85BF65F215}"/>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6" name="Espaço Reservado para Rodapé 5">
            <a:extLst>
              <a:ext uri="{FF2B5EF4-FFF2-40B4-BE49-F238E27FC236}">
                <a16:creationId xmlns:a16="http://schemas.microsoft.com/office/drawing/2014/main" id="{8B035A45-4AE6-8B1E-C0D1-2F5AD04B6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553EA32-BBC0-1309-4B74-61728203209A}"/>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4035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A3770-DD06-928B-52C5-E94320A3D3F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9273C0F-FD42-B406-B6C9-717CB64C62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FD97BAD0-8D39-14E4-AA61-7F8682AFB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5F73713-9E7C-8281-DB0B-F689692F4965}"/>
              </a:ext>
            </a:extLst>
          </p:cNvPr>
          <p:cNvSpPr>
            <a:spLocks noGrp="1"/>
          </p:cNvSpPr>
          <p:nvPr>
            <p:ph type="dt" sz="half" idx="10"/>
          </p:nvPr>
        </p:nvSpPr>
        <p:spPr/>
        <p:txBody>
          <a:bodyPr/>
          <a:lstStyle/>
          <a:p>
            <a:fld id="{9722BC84-AE93-4F14-9FCE-5AF23FB77E18}" type="datetimeFigureOut">
              <a:rPr lang="pt-BR" smtClean="0"/>
              <a:t>01/07/2022</a:t>
            </a:fld>
            <a:endParaRPr lang="pt-BR"/>
          </a:p>
        </p:txBody>
      </p:sp>
      <p:sp>
        <p:nvSpPr>
          <p:cNvPr id="6" name="Espaço Reservado para Rodapé 5">
            <a:extLst>
              <a:ext uri="{FF2B5EF4-FFF2-40B4-BE49-F238E27FC236}">
                <a16:creationId xmlns:a16="http://schemas.microsoft.com/office/drawing/2014/main" id="{104C8BEB-07A5-CC05-1CBD-476858DCD1B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C1DE176-6A6D-E9EB-8B13-F9DAB5BC0338}"/>
              </a:ext>
            </a:extLst>
          </p:cNvPr>
          <p:cNvSpPr>
            <a:spLocks noGrp="1"/>
          </p:cNvSpPr>
          <p:nvPr>
            <p:ph type="sldNum" sz="quarter" idx="12"/>
          </p:nvPr>
        </p:nvSpPr>
        <p:spPr/>
        <p:txBody>
          <a:bodyPr/>
          <a:lstStyle/>
          <a:p>
            <a:fld id="{C8B02651-2F45-44EE-A31A-A2099BFEA277}" type="slidenum">
              <a:rPr lang="pt-BR" smtClean="0"/>
              <a:t>‹nº›</a:t>
            </a:fld>
            <a:endParaRPr lang="pt-BR"/>
          </a:p>
        </p:txBody>
      </p:sp>
    </p:spTree>
    <p:extLst>
      <p:ext uri="{BB962C8B-B14F-4D97-AF65-F5344CB8AC3E}">
        <p14:creationId xmlns:p14="http://schemas.microsoft.com/office/powerpoint/2010/main" val="150359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7E63ACE-6A4A-DAF4-FB80-732354CD2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CC35D75-59CD-CAB8-0F27-FD583EC99D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FA7D51E-F0E9-7291-BC8D-1AA9ECBE5D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2BC84-AE93-4F14-9FCE-5AF23FB77E18}" type="datetimeFigureOut">
              <a:rPr lang="pt-BR" smtClean="0"/>
              <a:t>01/07/2022</a:t>
            </a:fld>
            <a:endParaRPr lang="pt-BR"/>
          </a:p>
        </p:txBody>
      </p:sp>
      <p:sp>
        <p:nvSpPr>
          <p:cNvPr id="5" name="Espaço Reservado para Rodapé 4">
            <a:extLst>
              <a:ext uri="{FF2B5EF4-FFF2-40B4-BE49-F238E27FC236}">
                <a16:creationId xmlns:a16="http://schemas.microsoft.com/office/drawing/2014/main" id="{C4572F1B-25AD-123F-B777-7526F1FD36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CA9E58CB-DEED-2E9E-35F5-3131419A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02651-2F45-44EE-A31A-A2099BFEA277}" type="slidenum">
              <a:rPr lang="pt-BR" smtClean="0"/>
              <a:t>‹nº›</a:t>
            </a:fld>
            <a:endParaRPr lang="pt-BR"/>
          </a:p>
        </p:txBody>
      </p:sp>
    </p:spTree>
    <p:extLst>
      <p:ext uri="{BB962C8B-B14F-4D97-AF65-F5344CB8AC3E}">
        <p14:creationId xmlns:p14="http://schemas.microsoft.com/office/powerpoint/2010/main" val="23853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conexaoeuropa.com.br/portugal/os-principais-costumes-e-cultura-de-portugal/" TargetMode="External"/><Relationship Id="rId13" Type="http://schemas.openxmlformats.org/officeDocument/2006/relationships/hyperlink" Target="https://www.todamateria.com.br/historia-da-danca/" TargetMode="External"/><Relationship Id="rId3" Type="http://schemas.openxmlformats.org/officeDocument/2006/relationships/hyperlink" Target="https://www.trabalhosgratuitos.com/Sociais-Aplicadas/Comunica%C3%A7%C3%A3o/Chula-Hist%C3%B3ria-e-a-Dan%C3%A7a-1096535.html" TargetMode="External"/><Relationship Id="rId7" Type="http://schemas.openxmlformats.org/officeDocument/2006/relationships/hyperlink" Target="https://www.eurodicas.com.br/cultura-portuguesa/#:~:text=Ela%20tem%20como%20base%20as,mais%20sobre%20a%20cultura%20portuguesa" TargetMode="External"/><Relationship Id="rId12" Type="http://schemas.openxmlformats.org/officeDocument/2006/relationships/hyperlink" Target="https://www.portugalnummapa.com/minho/"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pt.wikipedia.org/wiki/Cultura_de_Portugal" TargetMode="External"/><Relationship Id="rId11" Type="http://schemas.openxmlformats.org/officeDocument/2006/relationships/hyperlink" Target="https://www.portugalnummapa.com/vira/" TargetMode="External"/><Relationship Id="rId5" Type="http://schemas.openxmlformats.org/officeDocument/2006/relationships/hyperlink" Target="https://pt.wikipedia.org/wiki/Dan%C3%A7a_de_Portugal#:~:text=A%20dan%C3%A7a%20portuguesa%2C%20como%20o,vira%20e%20o%20verde-gaio" TargetMode="External"/><Relationship Id="rId10" Type="http://schemas.openxmlformats.org/officeDocument/2006/relationships/hyperlink" Target="https://www.ehow.com.br/historia-danca-portuguesa-sobre_31998/" TargetMode="External"/><Relationship Id="rId4" Type="http://schemas.openxmlformats.org/officeDocument/2006/relationships/hyperlink" Target="https://moraremportugal.com/quais-sao-as-dancas-tipicas-de-portugal/" TargetMode="External"/><Relationship Id="rId9" Type="http://schemas.openxmlformats.org/officeDocument/2006/relationships/hyperlink" Target="https://terramater.pt/valsa-de-dois-passo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4D40219-8300-9243-55EA-01982E4C7E66}"/>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839938" y="0"/>
            <a:ext cx="12336808" cy="6858000"/>
          </a:xfrm>
          <a:prstGeom prst="rect">
            <a:avLst/>
          </a:prstGeom>
        </p:spPr>
      </p:pic>
      <p:sp>
        <p:nvSpPr>
          <p:cNvPr id="7" name="Retângulo 6">
            <a:extLst>
              <a:ext uri="{FF2B5EF4-FFF2-40B4-BE49-F238E27FC236}">
                <a16:creationId xmlns:a16="http://schemas.microsoft.com/office/drawing/2014/main" id="{2E90E562-E328-7D6D-5A3D-4262B48C1491}"/>
              </a:ext>
            </a:extLst>
          </p:cNvPr>
          <p:cNvSpPr/>
          <p:nvPr/>
        </p:nvSpPr>
        <p:spPr>
          <a:xfrm>
            <a:off x="1107347" y="1694577"/>
            <a:ext cx="4613945" cy="27285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378898C8-989D-C3E4-E515-F8DFFEA1AA1D}"/>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390538" y="0"/>
            <a:ext cx="12336808" cy="6858000"/>
          </a:xfrm>
          <a:prstGeom prst="rect">
            <a:avLst/>
          </a:prstGeom>
        </p:spPr>
      </p:pic>
      <p:sp>
        <p:nvSpPr>
          <p:cNvPr id="11" name="Retângulo 10">
            <a:extLst>
              <a:ext uri="{FF2B5EF4-FFF2-40B4-BE49-F238E27FC236}">
                <a16:creationId xmlns:a16="http://schemas.microsoft.com/office/drawing/2014/main" id="{FF9D3281-1B59-10D4-FFC3-DE77D370017D}"/>
              </a:ext>
            </a:extLst>
          </p:cNvPr>
          <p:cNvSpPr/>
          <p:nvPr/>
        </p:nvSpPr>
        <p:spPr>
          <a:xfrm>
            <a:off x="982766" y="1606609"/>
            <a:ext cx="4828374" cy="28884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883C7327-C6D8-DD2B-B625-FF76EC22A22A}"/>
              </a:ext>
            </a:extLst>
          </p:cNvPr>
          <p:cNvSpPr/>
          <p:nvPr/>
        </p:nvSpPr>
        <p:spPr>
          <a:xfrm>
            <a:off x="1396766" y="1976656"/>
            <a:ext cx="4035105" cy="216435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Trabalho de Educação Física</a:t>
            </a:r>
          </a:p>
          <a:p>
            <a:pPr algn="ctr"/>
            <a:r>
              <a:rPr lang="pt-BR" dirty="0">
                <a:solidFill>
                  <a:schemeClr val="bg1"/>
                </a:solidFill>
              </a:rPr>
              <a:t>Danças - Portugal</a:t>
            </a:r>
          </a:p>
        </p:txBody>
      </p:sp>
      <p:sp>
        <p:nvSpPr>
          <p:cNvPr id="9" name="CaixaDeTexto 8">
            <a:extLst>
              <a:ext uri="{FF2B5EF4-FFF2-40B4-BE49-F238E27FC236}">
                <a16:creationId xmlns:a16="http://schemas.microsoft.com/office/drawing/2014/main" id="{3A8DCE61-6C36-EE56-0889-88C924983944}"/>
              </a:ext>
            </a:extLst>
          </p:cNvPr>
          <p:cNvSpPr txBox="1"/>
          <p:nvPr/>
        </p:nvSpPr>
        <p:spPr>
          <a:xfrm>
            <a:off x="8480169" y="4423096"/>
            <a:ext cx="3711811" cy="2308324"/>
          </a:xfrm>
          <a:prstGeom prst="rect">
            <a:avLst/>
          </a:prstGeom>
          <a:noFill/>
        </p:spPr>
        <p:txBody>
          <a:bodyPr wrap="square" rtlCol="0">
            <a:spAutoFit/>
          </a:bodyPr>
          <a:lstStyle/>
          <a:p>
            <a:pPr algn="just"/>
            <a:r>
              <a:rPr lang="pt-BR" sz="1600" dirty="0">
                <a:solidFill>
                  <a:schemeClr val="bg1"/>
                </a:solidFill>
                <a:latin typeface="Bahnschrift SemiCondensed" panose="020B0502040204020203" pitchFamily="34" charset="0"/>
              </a:rPr>
              <a:t>Integrantes:</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Carlos Eduardo Macedo Oliveira, N°06;</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Eduardo Lucas Lemes Januário, N°09;</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Erick Gonçalves da Silva, N°10;</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Felipe Brito de Souza, N°11;</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Gabriel Pereira, N°12;</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Isaac Carvalho da Mota, N°15;</a:t>
            </a:r>
          </a:p>
          <a:p>
            <a:pPr marL="285750" indent="-285750" algn="just">
              <a:buFont typeface="Arial" panose="020B0604020202020204" pitchFamily="34" charset="0"/>
              <a:buChar char="•"/>
            </a:pPr>
            <a:r>
              <a:rPr lang="pt-BR" sz="1600" dirty="0">
                <a:solidFill>
                  <a:schemeClr val="bg1"/>
                </a:solidFill>
                <a:latin typeface="Bahnschrift SemiCondensed" panose="020B0502040204020203" pitchFamily="34" charset="0"/>
              </a:rPr>
              <a:t>Leonardo Alvarez, N°22.</a:t>
            </a:r>
          </a:p>
          <a:p>
            <a:pPr algn="ctr"/>
            <a:r>
              <a:rPr lang="pt-BR" sz="1600" dirty="0">
                <a:solidFill>
                  <a:schemeClr val="bg1"/>
                </a:solidFill>
                <a:latin typeface="Bahnschrift SemiCondensed" panose="020B0502040204020203" pitchFamily="34" charset="0"/>
              </a:rPr>
              <a:t>INF2BM</a:t>
            </a:r>
          </a:p>
        </p:txBody>
      </p:sp>
    </p:spTree>
    <p:extLst>
      <p:ext uri="{BB962C8B-B14F-4D97-AF65-F5344CB8AC3E}">
        <p14:creationId xmlns:p14="http://schemas.microsoft.com/office/powerpoint/2010/main" val="259158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9BB1045-C357-87D9-3CE1-1B3F2DB1775A}"/>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b="19"/>
          <a:stretch/>
        </p:blipFill>
        <p:spPr>
          <a:xfrm>
            <a:off x="4918113" y="-2137"/>
            <a:ext cx="12191980" cy="6858000"/>
          </a:xfrm>
          <a:prstGeom prst="rect">
            <a:avLst/>
          </a:prstGeom>
        </p:spPr>
      </p:pic>
      <p:pic>
        <p:nvPicPr>
          <p:cNvPr id="7" name="Imagem 6">
            <a:extLst>
              <a:ext uri="{FF2B5EF4-FFF2-40B4-BE49-F238E27FC236}">
                <a16:creationId xmlns:a16="http://schemas.microsoft.com/office/drawing/2014/main" id="{DAAFE184-D850-2607-FFEC-CB8793141877}"/>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82712" y="0"/>
            <a:ext cx="12191980" cy="6858000"/>
          </a:xfrm>
          <a:prstGeom prst="rect">
            <a:avLst/>
          </a:prstGeom>
        </p:spPr>
      </p:pic>
      <p:sp>
        <p:nvSpPr>
          <p:cNvPr id="8" name="Retângulo 7">
            <a:extLst>
              <a:ext uri="{FF2B5EF4-FFF2-40B4-BE49-F238E27FC236}">
                <a16:creationId xmlns:a16="http://schemas.microsoft.com/office/drawing/2014/main" id="{452B22AA-0DD0-E592-2483-54586834479C}"/>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B92D3A4E-C64F-2C06-1885-785894FAC7CA}"/>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4032FB57-7B38-8590-8E0B-3B356E919972}"/>
              </a:ext>
            </a:extLst>
          </p:cNvPr>
          <p:cNvSpPr txBox="1"/>
          <p:nvPr/>
        </p:nvSpPr>
        <p:spPr>
          <a:xfrm>
            <a:off x="1247686" y="1378680"/>
            <a:ext cx="9639654" cy="400110"/>
          </a:xfrm>
          <a:prstGeom prst="rect">
            <a:avLst/>
          </a:prstGeom>
          <a:noFill/>
        </p:spPr>
        <p:txBody>
          <a:bodyPr wrap="square" rtlCol="0">
            <a:spAutoFit/>
          </a:bodyPr>
          <a:lstStyle/>
          <a:p>
            <a:pPr algn="ctr"/>
            <a:r>
              <a:rPr lang="pt-BR" sz="2000" dirty="0">
                <a:solidFill>
                  <a:schemeClr val="bg1"/>
                </a:solidFill>
                <a:latin typeface="Cooper Black" panose="0208090404030B020404" pitchFamily="18" charset="0"/>
              </a:rPr>
              <a:t>Bibliografia</a:t>
            </a:r>
          </a:p>
        </p:txBody>
      </p:sp>
      <p:sp>
        <p:nvSpPr>
          <p:cNvPr id="11" name="CaixaDeTexto 10">
            <a:extLst>
              <a:ext uri="{FF2B5EF4-FFF2-40B4-BE49-F238E27FC236}">
                <a16:creationId xmlns:a16="http://schemas.microsoft.com/office/drawing/2014/main" id="{ED372DE1-C20E-6FA8-721C-B0B16324E099}"/>
              </a:ext>
            </a:extLst>
          </p:cNvPr>
          <p:cNvSpPr txBox="1"/>
          <p:nvPr/>
        </p:nvSpPr>
        <p:spPr>
          <a:xfrm>
            <a:off x="2102265" y="2031366"/>
            <a:ext cx="7716853" cy="3633815"/>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https://www.trabalhosgratuitos.com/Sociais-Aplicadas/Comunica%C3%A7%C3%A3o/Chula-Hist%C3%B3ria-e-a-Dan%C3%A7a-1096535.html</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https://moraremportugal.com/quais-sao-as-dancas-tipicas-de-portugal/</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https://pt.wikipedia.org/wiki/Dan%C3%A7a_de_Portugal#:~:text=A%20dan%C3%A7a%20portuguesa%2C%20como%20o,vira%20e%20o%20verde-gaio</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https://pt.wikipedia.org/wiki/Cultura_de_Portugal</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https://www.eurodicas.com.br/cultura-portuguesa/#:~:text=Ela%20tem%20como%20base%20as,mais%20sobre%20a%20cultura%20portuguesa</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https://www.conexaoeuropa.com.br/portugal/os-principais-costumes-e-cultura-de-portugal/</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https://terramater.pt/valsa-de-dois-passos/</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https://www.ehow.com.br/historia-danca-portuguesa-sobre_31998/</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https://moraremportugal.com/quais-sao-as-dancas-tipicas-de-portugal/</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https://www.portugalnummapa.com/vira/</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https://www.portugalnummapa.com/minho/</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pt-BR" sz="1200" b="1"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https://www.todamateria.com.br/historia-da-danca/</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pt-BR" dirty="0"/>
          </a:p>
        </p:txBody>
      </p:sp>
    </p:spTree>
    <p:extLst>
      <p:ext uri="{BB962C8B-B14F-4D97-AF65-F5344CB8AC3E}">
        <p14:creationId xmlns:p14="http://schemas.microsoft.com/office/powerpoint/2010/main" val="348793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382EEEC1-E1CD-C927-57F5-517D30FF9236}"/>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791352" y="-2138"/>
            <a:ext cx="12191980" cy="6858000"/>
          </a:xfrm>
          <a:prstGeom prst="rect">
            <a:avLst/>
          </a:prstGeom>
        </p:spPr>
      </p:pic>
      <p:pic>
        <p:nvPicPr>
          <p:cNvPr id="10" name="Imagem 9">
            <a:extLst>
              <a:ext uri="{FF2B5EF4-FFF2-40B4-BE49-F238E27FC236}">
                <a16:creationId xmlns:a16="http://schemas.microsoft.com/office/drawing/2014/main" id="{51C14047-7287-9EF0-ADDE-12F3E714A60E}"/>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300927" y="-2138"/>
            <a:ext cx="12191980" cy="6858000"/>
          </a:xfrm>
          <a:prstGeom prst="rect">
            <a:avLst/>
          </a:prstGeom>
        </p:spPr>
      </p:pic>
      <p:sp>
        <p:nvSpPr>
          <p:cNvPr id="6" name="Retângulo 5">
            <a:extLst>
              <a:ext uri="{FF2B5EF4-FFF2-40B4-BE49-F238E27FC236}">
                <a16:creationId xmlns:a16="http://schemas.microsoft.com/office/drawing/2014/main" id="{DCFFC728-0D61-AA14-6F7B-F34A1CBD5DC8}"/>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14ABCA09-A691-CC44-BEF3-DD9480BC7942}"/>
              </a:ext>
            </a:extLst>
          </p:cNvPr>
          <p:cNvSpPr/>
          <p:nvPr/>
        </p:nvSpPr>
        <p:spPr>
          <a:xfrm>
            <a:off x="1276171" y="1016948"/>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781DA609-2F1C-6831-B8E8-4620C4D1F093}"/>
              </a:ext>
            </a:extLst>
          </p:cNvPr>
          <p:cNvSpPr txBox="1"/>
          <p:nvPr/>
        </p:nvSpPr>
        <p:spPr>
          <a:xfrm>
            <a:off x="1800026" y="1707883"/>
            <a:ext cx="7231311" cy="461665"/>
          </a:xfrm>
          <a:prstGeom prst="rect">
            <a:avLst/>
          </a:prstGeom>
          <a:noFill/>
        </p:spPr>
        <p:txBody>
          <a:bodyPr wrap="square" rtlCol="0">
            <a:spAutoFit/>
          </a:bodyPr>
          <a:lstStyle/>
          <a:p>
            <a:r>
              <a:rPr lang="pt-BR" sz="12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pt-BR" sz="1200" dirty="0">
                <a:solidFill>
                  <a:schemeClr val="bg1"/>
                </a:solidFill>
                <a:effectLst/>
                <a:latin typeface="Arial" panose="020B0604020202020204" pitchFamily="34" charset="0"/>
                <a:ea typeface="Arial" panose="020B0604020202020204" pitchFamily="34" charset="0"/>
                <a:cs typeface="Arial" panose="020B0604020202020204" pitchFamily="34" charset="0"/>
              </a:rPr>
              <a:t>A dança em Portugal é vista como uma comemoração e é utilizada em festivais com atuações alegres e divertidas, apresentando passos marcantes e inconfundíveis.</a:t>
            </a:r>
            <a:endParaRPr lang="pt-BR" sz="1200" dirty="0">
              <a:solidFill>
                <a:schemeClr val="bg1"/>
              </a:solidFill>
              <a:latin typeface="Arial" panose="020B0604020202020204" pitchFamily="34" charset="0"/>
              <a:cs typeface="Arial" panose="020B0604020202020204" pitchFamily="34" charset="0"/>
            </a:endParaRPr>
          </a:p>
        </p:txBody>
      </p:sp>
      <p:sp>
        <p:nvSpPr>
          <p:cNvPr id="9" name="CaixaDeTexto 8">
            <a:extLst>
              <a:ext uri="{FF2B5EF4-FFF2-40B4-BE49-F238E27FC236}">
                <a16:creationId xmlns:a16="http://schemas.microsoft.com/office/drawing/2014/main" id="{034E3DFC-A612-12AF-A351-97D30E4E91DD}"/>
              </a:ext>
            </a:extLst>
          </p:cNvPr>
          <p:cNvSpPr txBox="1"/>
          <p:nvPr/>
        </p:nvSpPr>
        <p:spPr>
          <a:xfrm>
            <a:off x="1247686" y="1331649"/>
            <a:ext cx="9639656" cy="584775"/>
          </a:xfrm>
          <a:prstGeom prst="rect">
            <a:avLst/>
          </a:prstGeom>
          <a:noFill/>
        </p:spPr>
        <p:txBody>
          <a:bodyPr wrap="square" rtlCol="0">
            <a:spAutoFit/>
          </a:bodyPr>
          <a:lstStyle/>
          <a:p>
            <a:pPr algn="ctr"/>
            <a:r>
              <a:rPr lang="pt-BR" sz="1400" dirty="0">
                <a:solidFill>
                  <a:schemeClr val="bg1"/>
                </a:solidFill>
                <a:effectLst/>
                <a:latin typeface="Cooper Black" panose="0208090404030B020404" pitchFamily="18" charset="0"/>
                <a:ea typeface="Arial" panose="020B0604020202020204" pitchFamily="34" charset="0"/>
                <a:cs typeface="Times New Roman" panose="02020603050405020304" pitchFamily="18" charset="0"/>
              </a:rPr>
              <a:t>Como a dança em geral é vista nesse país? </a:t>
            </a:r>
            <a:endParaRPr lang="pt-BR" sz="1400" dirty="0">
              <a:solidFill>
                <a:schemeClr val="bg1"/>
              </a:solidFill>
              <a:effectLst/>
              <a:latin typeface="Cooper Black" panose="0208090404030B020404" pitchFamily="18" charset="0"/>
              <a:ea typeface="Calibri" panose="020F0502020204030204" pitchFamily="34" charset="0"/>
              <a:cs typeface="Times New Roman" panose="02020603050405020304" pitchFamily="18" charset="0"/>
            </a:endParaRPr>
          </a:p>
          <a:p>
            <a:pPr algn="ctr"/>
            <a:endParaRPr lang="pt-BR" dirty="0">
              <a:solidFill>
                <a:schemeClr val="bg1"/>
              </a:solidFill>
            </a:endParaRPr>
          </a:p>
        </p:txBody>
      </p:sp>
      <p:sp>
        <p:nvSpPr>
          <p:cNvPr id="12" name="CaixaDeTexto 11">
            <a:extLst>
              <a:ext uri="{FF2B5EF4-FFF2-40B4-BE49-F238E27FC236}">
                <a16:creationId xmlns:a16="http://schemas.microsoft.com/office/drawing/2014/main" id="{87DA1104-B69E-BAAC-8A8F-02A6C8E51DDA}"/>
              </a:ext>
            </a:extLst>
          </p:cNvPr>
          <p:cNvSpPr txBox="1"/>
          <p:nvPr/>
        </p:nvSpPr>
        <p:spPr>
          <a:xfrm>
            <a:off x="1261928" y="2293502"/>
            <a:ext cx="9625414" cy="584775"/>
          </a:xfrm>
          <a:prstGeom prst="rect">
            <a:avLst/>
          </a:prstGeom>
          <a:noFill/>
        </p:spPr>
        <p:txBody>
          <a:bodyPr wrap="square" rtlCol="0">
            <a:spAutoFit/>
          </a:bodyPr>
          <a:lstStyle/>
          <a:p>
            <a:pPr algn="ctr"/>
            <a:r>
              <a:rPr lang="pt-BR" sz="1400" dirty="0">
                <a:solidFill>
                  <a:schemeClr val="bg1"/>
                </a:solidFill>
                <a:effectLst/>
                <a:latin typeface="Cooper Black" panose="0208090404030B020404" pitchFamily="18" charset="0"/>
                <a:ea typeface="Arial" panose="020B0604020202020204" pitchFamily="34" charset="0"/>
                <a:cs typeface="Times New Roman" panose="02020603050405020304" pitchFamily="18" charset="0"/>
              </a:rPr>
              <a:t>Ela faz parte da cultura local? </a:t>
            </a:r>
            <a:endParaRPr lang="pt-BR" sz="1400" dirty="0">
              <a:solidFill>
                <a:schemeClr val="bg1"/>
              </a:solidFill>
              <a:effectLst/>
              <a:latin typeface="Cooper Black" panose="0208090404030B020404" pitchFamily="18" charset="0"/>
              <a:ea typeface="Calibri" panose="020F0502020204030204" pitchFamily="34" charset="0"/>
              <a:cs typeface="Times New Roman" panose="02020603050405020304" pitchFamily="18" charset="0"/>
            </a:endParaRPr>
          </a:p>
          <a:p>
            <a:endParaRPr lang="pt-BR" dirty="0"/>
          </a:p>
        </p:txBody>
      </p:sp>
      <p:sp>
        <p:nvSpPr>
          <p:cNvPr id="13" name="CaixaDeTexto 12">
            <a:extLst>
              <a:ext uri="{FF2B5EF4-FFF2-40B4-BE49-F238E27FC236}">
                <a16:creationId xmlns:a16="http://schemas.microsoft.com/office/drawing/2014/main" id="{479DB214-DAA2-6760-4763-29525E050533}"/>
              </a:ext>
            </a:extLst>
          </p:cNvPr>
          <p:cNvSpPr txBox="1"/>
          <p:nvPr/>
        </p:nvSpPr>
        <p:spPr>
          <a:xfrm>
            <a:off x="1800027" y="2643299"/>
            <a:ext cx="7231310" cy="738664"/>
          </a:xfrm>
          <a:prstGeom prst="rect">
            <a:avLst/>
          </a:prstGeom>
          <a:noFill/>
        </p:spPr>
        <p:txBody>
          <a:bodyPr wrap="square" rtlCol="0">
            <a:spAutoFit/>
          </a:bodyPr>
          <a:lstStyle/>
          <a:p>
            <a:r>
              <a:rPr lang="pt-BR" sz="1200" dirty="0">
                <a:solidFill>
                  <a:schemeClr val="bg1"/>
                </a:solidFill>
                <a:effectLst/>
                <a:latin typeface="Arial" panose="020B0604020202020204" pitchFamily="34" charset="0"/>
                <a:ea typeface="Arial" panose="020B0604020202020204" pitchFamily="34" charset="0"/>
                <a:cs typeface="Arial" panose="020B0604020202020204" pitchFamily="34" charset="0"/>
              </a:rPr>
              <a:t>   As danças portuguesas são diretamente ligadas a cultura e folclore português que muda de diferentes formas de acordo com as regiões do país.  </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pt-BR" dirty="0"/>
          </a:p>
        </p:txBody>
      </p:sp>
      <p:sp>
        <p:nvSpPr>
          <p:cNvPr id="14" name="CaixaDeTexto 13">
            <a:extLst>
              <a:ext uri="{FF2B5EF4-FFF2-40B4-BE49-F238E27FC236}">
                <a16:creationId xmlns:a16="http://schemas.microsoft.com/office/drawing/2014/main" id="{E8BBFF48-FBD8-F1B6-0B73-E3A3CC337D8E}"/>
              </a:ext>
            </a:extLst>
          </p:cNvPr>
          <p:cNvSpPr txBox="1"/>
          <p:nvPr/>
        </p:nvSpPr>
        <p:spPr>
          <a:xfrm>
            <a:off x="1304655" y="3322149"/>
            <a:ext cx="9611171" cy="307777"/>
          </a:xfrm>
          <a:prstGeom prst="rect">
            <a:avLst/>
          </a:prstGeom>
          <a:noFill/>
        </p:spPr>
        <p:txBody>
          <a:bodyPr wrap="square" rtlCol="0">
            <a:spAutoFit/>
          </a:bodyPr>
          <a:lstStyle/>
          <a:p>
            <a:pPr algn="ctr"/>
            <a:r>
              <a:rPr lang="pt-BR" sz="1400" dirty="0">
                <a:solidFill>
                  <a:schemeClr val="bg1"/>
                </a:solidFill>
                <a:effectLst/>
                <a:latin typeface="Cooper Black" panose="0208090404030B020404" pitchFamily="18" charset="0"/>
                <a:ea typeface="Arial" panose="020B0604020202020204" pitchFamily="34" charset="0"/>
              </a:rPr>
              <a:t>Há alguma restrição ou preconceito religioso no país em relação a esta dança? </a:t>
            </a:r>
            <a:endParaRPr lang="pt-BR" sz="1400" dirty="0">
              <a:solidFill>
                <a:schemeClr val="bg1"/>
              </a:solidFill>
              <a:latin typeface="Cooper Black" panose="0208090404030B020404" pitchFamily="18" charset="0"/>
            </a:endParaRPr>
          </a:p>
        </p:txBody>
      </p:sp>
      <p:sp>
        <p:nvSpPr>
          <p:cNvPr id="15" name="CaixaDeTexto 14">
            <a:extLst>
              <a:ext uri="{FF2B5EF4-FFF2-40B4-BE49-F238E27FC236}">
                <a16:creationId xmlns:a16="http://schemas.microsoft.com/office/drawing/2014/main" id="{1E9D2114-01D0-A19B-4A1D-2093C43A1B79}"/>
              </a:ext>
            </a:extLst>
          </p:cNvPr>
          <p:cNvSpPr txBox="1"/>
          <p:nvPr/>
        </p:nvSpPr>
        <p:spPr>
          <a:xfrm>
            <a:off x="1800026" y="3711194"/>
            <a:ext cx="7231311" cy="646331"/>
          </a:xfrm>
          <a:prstGeom prst="rect">
            <a:avLst/>
          </a:prstGeom>
          <a:noFill/>
        </p:spPr>
        <p:txBody>
          <a:bodyPr wrap="square" rtlCol="0">
            <a:spAutoFit/>
          </a:bodyPr>
          <a:lstStyle/>
          <a:p>
            <a:r>
              <a:rPr lang="pt-BR" sz="1200" dirty="0">
                <a:solidFill>
                  <a:schemeClr val="bg1"/>
                </a:solidFill>
                <a:effectLst/>
                <a:latin typeface="Cooper Black" panose="0208090404030B020404" pitchFamily="18" charset="0"/>
                <a:ea typeface="Arial" panose="020B0604020202020204" pitchFamily="34" charset="0"/>
              </a:rPr>
              <a:t>   </a:t>
            </a:r>
            <a:r>
              <a:rPr lang="pt-BR" sz="1200" dirty="0">
                <a:solidFill>
                  <a:schemeClr val="bg1"/>
                </a:solidFill>
                <a:effectLst/>
                <a:latin typeface="Arial" panose="020B0604020202020204" pitchFamily="34" charset="0"/>
                <a:ea typeface="Arial" panose="020B0604020202020204" pitchFamily="34" charset="0"/>
                <a:cs typeface="Arial" panose="020B0604020202020204" pitchFamily="34" charset="0"/>
              </a:rPr>
              <a:t>Não há preconceito ou restrição por conta de a dança portuguesa ser uma tradição e estar presente na cultura regional desde os tempos mais antigos do país, o povo português valoriza muito a sua cultura, sabem valorizá-la e repassá-la para às gerações seguintes. </a:t>
            </a:r>
            <a:endParaRPr lang="pt-BR" sz="1200" dirty="0">
              <a:solidFill>
                <a:schemeClr val="bg1"/>
              </a:solidFill>
              <a:latin typeface="Arial" panose="020B0604020202020204" pitchFamily="34" charset="0"/>
              <a:cs typeface="Arial" panose="020B0604020202020204" pitchFamily="34" charset="0"/>
            </a:endParaRPr>
          </a:p>
        </p:txBody>
      </p:sp>
      <p:sp>
        <p:nvSpPr>
          <p:cNvPr id="16" name="CaixaDeTexto 15">
            <a:extLst>
              <a:ext uri="{FF2B5EF4-FFF2-40B4-BE49-F238E27FC236}">
                <a16:creationId xmlns:a16="http://schemas.microsoft.com/office/drawing/2014/main" id="{98E6C408-543E-66BF-1799-6034C8B5EBDA}"/>
              </a:ext>
            </a:extLst>
          </p:cNvPr>
          <p:cNvSpPr txBox="1"/>
          <p:nvPr/>
        </p:nvSpPr>
        <p:spPr>
          <a:xfrm>
            <a:off x="1261926" y="4425573"/>
            <a:ext cx="9625414" cy="307777"/>
          </a:xfrm>
          <a:prstGeom prst="rect">
            <a:avLst/>
          </a:prstGeom>
          <a:noFill/>
        </p:spPr>
        <p:txBody>
          <a:bodyPr wrap="square" rtlCol="0">
            <a:spAutoFit/>
          </a:bodyPr>
          <a:lstStyle/>
          <a:p>
            <a:pPr algn="ctr"/>
            <a:r>
              <a:rPr lang="pt-BR" sz="1400" dirty="0">
                <a:solidFill>
                  <a:schemeClr val="bg1"/>
                </a:solidFill>
                <a:effectLst/>
                <a:latin typeface="Cooper Black" panose="0208090404030B020404" pitchFamily="18" charset="0"/>
                <a:ea typeface="Arial" panose="020B0604020202020204" pitchFamily="34" charset="0"/>
              </a:rPr>
              <a:t>Há incentivo a prática de dança, no país?</a:t>
            </a:r>
            <a:endParaRPr lang="pt-BR" sz="1400" dirty="0">
              <a:solidFill>
                <a:schemeClr val="bg1"/>
              </a:solidFill>
              <a:latin typeface="Cooper Black" panose="0208090404030B020404" pitchFamily="18" charset="0"/>
            </a:endParaRPr>
          </a:p>
        </p:txBody>
      </p:sp>
      <p:sp>
        <p:nvSpPr>
          <p:cNvPr id="17" name="CaixaDeTexto 16">
            <a:extLst>
              <a:ext uri="{FF2B5EF4-FFF2-40B4-BE49-F238E27FC236}">
                <a16:creationId xmlns:a16="http://schemas.microsoft.com/office/drawing/2014/main" id="{60D2FD12-D765-D618-2464-06420E01A2A5}"/>
              </a:ext>
            </a:extLst>
          </p:cNvPr>
          <p:cNvSpPr txBox="1"/>
          <p:nvPr/>
        </p:nvSpPr>
        <p:spPr>
          <a:xfrm>
            <a:off x="1800026" y="4801398"/>
            <a:ext cx="7231311" cy="600164"/>
          </a:xfrm>
          <a:prstGeom prst="rect">
            <a:avLst/>
          </a:prstGeom>
          <a:noFill/>
        </p:spPr>
        <p:txBody>
          <a:bodyPr wrap="square" rtlCol="0">
            <a:spAutoFit/>
          </a:bodyPr>
          <a:lstStyle/>
          <a:p>
            <a:r>
              <a:rPr lang="pt-BR" sz="1100" dirty="0">
                <a:solidFill>
                  <a:schemeClr val="bg1"/>
                </a:solidFill>
                <a:effectLst/>
                <a:latin typeface="Arial" panose="020B0604020202020204" pitchFamily="34" charset="0"/>
                <a:ea typeface="Arial" panose="020B0604020202020204" pitchFamily="34" charset="0"/>
                <a:cs typeface="Arial" panose="020B0604020202020204" pitchFamily="34" charset="0"/>
              </a:rPr>
              <a:t>   As crianças são inseridas desde cedo nas festividades não apenas como espectadoras, mas como dançarinas. Dessa forma, criam uma intimidade emocional com as danças portuguesas, atribuindo-as a momentos de alegria e integração social.</a:t>
            </a:r>
            <a:endParaRPr lang="pt-BR"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710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4E6C925-5A1A-1E90-5AA9-9D7482D3B078}"/>
              </a:ext>
              <a:ext uri="{C183D7F6-B498-43B3-948B-1728B52AA6E4}">
                <adec:decorative xmlns:adec="http://schemas.microsoft.com/office/drawing/2017/decorative" val="1"/>
              </a:ext>
            </a:extLst>
          </p:cNvPr>
          <p:cNvPicPr>
            <a:picLocks noChangeAspect="1"/>
          </p:cNvPicPr>
          <p:nvPr/>
        </p:nvPicPr>
        <p:blipFill rotWithShape="1">
          <a:blip r:embed="rId4">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848324" y="0"/>
            <a:ext cx="12191980" cy="6858000"/>
          </a:xfrm>
          <a:prstGeom prst="rect">
            <a:avLst/>
          </a:prstGeom>
        </p:spPr>
      </p:pic>
      <p:pic>
        <p:nvPicPr>
          <p:cNvPr id="7" name="Imagem 6">
            <a:extLst>
              <a:ext uri="{FF2B5EF4-FFF2-40B4-BE49-F238E27FC236}">
                <a16:creationId xmlns:a16="http://schemas.microsoft.com/office/drawing/2014/main" id="{05C27369-1144-0AAF-4589-3CA2CADB9694}"/>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225464" y="-2137"/>
            <a:ext cx="12191980" cy="6858000"/>
          </a:xfrm>
          <a:prstGeom prst="rect">
            <a:avLst/>
          </a:prstGeom>
        </p:spPr>
      </p:pic>
      <p:sp>
        <p:nvSpPr>
          <p:cNvPr id="5" name="Retângulo 4">
            <a:extLst>
              <a:ext uri="{FF2B5EF4-FFF2-40B4-BE49-F238E27FC236}">
                <a16:creationId xmlns:a16="http://schemas.microsoft.com/office/drawing/2014/main" id="{3A883263-959E-829E-34D7-5012DDCA488D}"/>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A1497900-6E95-FA4C-EC51-89A4FBED3692}"/>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0" name="CaixaDeTexto 9">
            <a:extLst>
              <a:ext uri="{FF2B5EF4-FFF2-40B4-BE49-F238E27FC236}">
                <a16:creationId xmlns:a16="http://schemas.microsoft.com/office/drawing/2014/main" id="{731DA3A4-4FAE-9340-2727-3B86B35BFF44}"/>
              </a:ext>
            </a:extLst>
          </p:cNvPr>
          <p:cNvSpPr txBox="1"/>
          <p:nvPr/>
        </p:nvSpPr>
        <p:spPr>
          <a:xfrm>
            <a:off x="1247686" y="1247686"/>
            <a:ext cx="9639656" cy="369332"/>
          </a:xfrm>
          <a:prstGeom prst="rect">
            <a:avLst/>
          </a:prstGeom>
          <a:noFill/>
        </p:spPr>
        <p:txBody>
          <a:bodyPr wrap="square" rtlCol="0">
            <a:spAutoFit/>
          </a:bodyPr>
          <a:lstStyle/>
          <a:p>
            <a:pPr algn="ctr"/>
            <a:r>
              <a:rPr lang="pt-BR" dirty="0">
                <a:solidFill>
                  <a:schemeClr val="bg1"/>
                </a:solidFill>
                <a:latin typeface="Cooper Black" panose="0208090404030B020404" pitchFamily="18" charset="0"/>
              </a:rPr>
              <a:t>As Cinco Danças Típicas Portuguesas</a:t>
            </a:r>
          </a:p>
        </p:txBody>
      </p:sp>
      <p:sp>
        <p:nvSpPr>
          <p:cNvPr id="11" name="CaixaDeTexto 10">
            <a:extLst>
              <a:ext uri="{FF2B5EF4-FFF2-40B4-BE49-F238E27FC236}">
                <a16:creationId xmlns:a16="http://schemas.microsoft.com/office/drawing/2014/main" id="{2E392791-FD90-F347-4227-AFC2C462DDB2}"/>
              </a:ext>
            </a:extLst>
          </p:cNvPr>
          <p:cNvSpPr txBox="1"/>
          <p:nvPr/>
        </p:nvSpPr>
        <p:spPr>
          <a:xfrm>
            <a:off x="2354372" y="1773015"/>
            <a:ext cx="1200678" cy="338554"/>
          </a:xfrm>
          <a:prstGeom prst="rect">
            <a:avLst/>
          </a:prstGeom>
          <a:noFill/>
        </p:spPr>
        <p:txBody>
          <a:bodyPr wrap="square" rtlCol="0">
            <a:spAutoFit/>
          </a:bodyPr>
          <a:lstStyle/>
          <a:p>
            <a:r>
              <a:rPr lang="pt-BR" sz="1600" dirty="0">
                <a:solidFill>
                  <a:schemeClr val="bg1"/>
                </a:solidFill>
                <a:latin typeface="Algerian" panose="04020705040A02060702" pitchFamily="82" charset="0"/>
              </a:rPr>
              <a:t>Vira</a:t>
            </a:r>
          </a:p>
        </p:txBody>
      </p:sp>
      <p:sp>
        <p:nvSpPr>
          <p:cNvPr id="12" name="CaixaDeTexto 11">
            <a:extLst>
              <a:ext uri="{FF2B5EF4-FFF2-40B4-BE49-F238E27FC236}">
                <a16:creationId xmlns:a16="http://schemas.microsoft.com/office/drawing/2014/main" id="{34DA57A5-167F-F4E3-C52B-E1EFA8FFB6E6}"/>
              </a:ext>
            </a:extLst>
          </p:cNvPr>
          <p:cNvSpPr txBox="1"/>
          <p:nvPr/>
        </p:nvSpPr>
        <p:spPr>
          <a:xfrm>
            <a:off x="1760433" y="2111569"/>
            <a:ext cx="8477428" cy="1895712"/>
          </a:xfrm>
          <a:prstGeom prst="rect">
            <a:avLst/>
          </a:prstGeom>
          <a:noFill/>
        </p:spPr>
        <p:txBody>
          <a:bodyPr wrap="square" rtlCol="0">
            <a:spAutoFit/>
          </a:bodyPr>
          <a:lstStyle/>
          <a:p>
            <a:pPr>
              <a:lnSpc>
                <a:spcPct val="107000"/>
              </a:lnSpc>
              <a:spcAft>
                <a:spcPts val="800"/>
              </a:spcAft>
            </a:pPr>
            <a:r>
              <a:rPr lang="pt-BR" sz="14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pt-BR"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É a dança da Rainha do Alto Minho. Dispostos em uma roda, os casais estão com os braços levantados e giram lentamente no sentido anti-horário. Os homens estão avançando e as mulheres estão recuando.</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pt-BR"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 dança se desenvolve até que a voz de uma dançarina prevaleça, gritando “fora” ou “virada”. Os homens se viram por dentro e se encaram com a garota que os precedeu.</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pt-BR"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Esse movimento está acontecendo até que todos mudem de parceiros, ao mesmo tempo em que a roda está girando, na mesma direção.</a:t>
            </a:r>
            <a:endParaRPr lang="pt-BR"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pt-BR" dirty="0"/>
          </a:p>
        </p:txBody>
      </p:sp>
      <p:pic>
        <p:nvPicPr>
          <p:cNvPr id="13" name="WhatsApp Video 2022-06-29 at 16.58.47">
            <a:hlinkClick r:id="" action="ppaction://media"/>
            <a:extLst>
              <a:ext uri="{FF2B5EF4-FFF2-40B4-BE49-F238E27FC236}">
                <a16:creationId xmlns:a16="http://schemas.microsoft.com/office/drawing/2014/main" id="{98F66241-FB51-0487-6D03-54AF3EF578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1113" y="3575595"/>
            <a:ext cx="3409772" cy="1917997"/>
          </a:xfrm>
          <a:prstGeom prst="rect">
            <a:avLst/>
          </a:prstGeom>
        </p:spPr>
      </p:pic>
    </p:spTree>
    <p:extLst>
      <p:ext uri="{BB962C8B-B14F-4D97-AF65-F5344CB8AC3E}">
        <p14:creationId xmlns:p14="http://schemas.microsoft.com/office/powerpoint/2010/main" val="143270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D291CB1-43EA-130E-B512-4F0B0B01EB3A}"/>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932357" y="-2138"/>
            <a:ext cx="12191980" cy="6858000"/>
          </a:xfrm>
          <a:prstGeom prst="rect">
            <a:avLst/>
          </a:prstGeom>
        </p:spPr>
      </p:pic>
      <p:pic>
        <p:nvPicPr>
          <p:cNvPr id="7" name="Imagem 6">
            <a:extLst>
              <a:ext uri="{FF2B5EF4-FFF2-40B4-BE49-F238E27FC236}">
                <a16:creationId xmlns:a16="http://schemas.microsoft.com/office/drawing/2014/main" id="{7A6B3CD3-4C16-5562-BD8E-8473EB4251B6}"/>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91257" y="-2137"/>
            <a:ext cx="12191980" cy="6858000"/>
          </a:xfrm>
          <a:prstGeom prst="rect">
            <a:avLst/>
          </a:prstGeom>
        </p:spPr>
      </p:pic>
      <p:sp>
        <p:nvSpPr>
          <p:cNvPr id="5" name="Retângulo 4">
            <a:extLst>
              <a:ext uri="{FF2B5EF4-FFF2-40B4-BE49-F238E27FC236}">
                <a16:creationId xmlns:a16="http://schemas.microsoft.com/office/drawing/2014/main" id="{A2B4FF28-7C2C-2F55-30BC-D395A3D087E6}"/>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670895F0-89FC-A457-7E2C-0F9AA988AEEB}"/>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D5A2A967-D866-AEA1-E6C0-D82FF9842CA1}"/>
              </a:ext>
            </a:extLst>
          </p:cNvPr>
          <p:cNvSpPr txBox="1"/>
          <p:nvPr/>
        </p:nvSpPr>
        <p:spPr>
          <a:xfrm>
            <a:off x="2335869" y="1500946"/>
            <a:ext cx="6349525" cy="338554"/>
          </a:xfrm>
          <a:prstGeom prst="rect">
            <a:avLst/>
          </a:prstGeom>
          <a:noFill/>
        </p:spPr>
        <p:txBody>
          <a:bodyPr wrap="square" rtlCol="0">
            <a:spAutoFit/>
          </a:bodyPr>
          <a:lstStyle/>
          <a:p>
            <a:r>
              <a:rPr lang="pt-BR" sz="1600" dirty="0" err="1">
                <a:solidFill>
                  <a:schemeClr val="bg1"/>
                </a:solidFill>
                <a:effectLst/>
                <a:latin typeface="Algerian" panose="04020705040A02060702" pitchFamily="82" charset="0"/>
                <a:ea typeface="Times New Roman" panose="02020603050405020304" pitchFamily="18" charset="0"/>
              </a:rPr>
              <a:t>Corridinho</a:t>
            </a:r>
            <a:endParaRPr lang="pt-BR" sz="1600" dirty="0">
              <a:solidFill>
                <a:schemeClr val="bg1"/>
              </a:solidFill>
              <a:effectLst/>
              <a:latin typeface="Algerian" panose="04020705040A02060702" pitchFamily="82" charset="0"/>
              <a:ea typeface="Times New Roman" panose="02020603050405020304" pitchFamily="18" charset="0"/>
            </a:endParaRPr>
          </a:p>
        </p:txBody>
      </p:sp>
      <p:sp>
        <p:nvSpPr>
          <p:cNvPr id="9" name="CaixaDeTexto 8">
            <a:extLst>
              <a:ext uri="{FF2B5EF4-FFF2-40B4-BE49-F238E27FC236}">
                <a16:creationId xmlns:a16="http://schemas.microsoft.com/office/drawing/2014/main" id="{78451DA9-2E56-FA0D-D329-0B97D9742B32}"/>
              </a:ext>
            </a:extLst>
          </p:cNvPr>
          <p:cNvSpPr txBox="1"/>
          <p:nvPr/>
        </p:nvSpPr>
        <p:spPr>
          <a:xfrm>
            <a:off x="1788901" y="1869484"/>
            <a:ext cx="8431869" cy="2677656"/>
          </a:xfrm>
          <a:prstGeom prst="rect">
            <a:avLst/>
          </a:prstGeom>
          <a:noFill/>
        </p:spPr>
        <p:txBody>
          <a:bodyPr wrap="square" rtlCol="0">
            <a:spAutoFit/>
          </a:bodyPr>
          <a:lstStyle/>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No início do século XX, nasceu o famoso </a:t>
            </a:r>
            <a:r>
              <a:rPr lang="pt-BR"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Corridinho</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que se originou a partir de um salão de baile em algum lugar na Europa Oriental, onde um espanhol chamado Lorenzo Alvarez Garcia decidiu dança</a:t>
            </a:r>
            <a:r>
              <a:rPr lang="pt-BR" sz="1400" dirty="0">
                <a:solidFill>
                  <a:schemeClr val="bg1"/>
                </a:solidFill>
                <a:latin typeface="Arial" panose="020B0604020202020204" pitchFamily="34" charset="0"/>
                <a:ea typeface="Times New Roman" panose="02020603050405020304" pitchFamily="18" charset="0"/>
                <a:cs typeface="Arial" panose="020B0604020202020204" pitchFamily="34" charset="0"/>
              </a:rPr>
              <a:t>-lo</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para atrair a jovem Loulé Maria Conceição. O corrido é então nascido como uma dança de namoro. O instrumento fundamental do </a:t>
            </a:r>
            <a:r>
              <a:rPr lang="pt-BR"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corridinho</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é o acordeão.</a:t>
            </a:r>
          </a:p>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O </a:t>
            </a:r>
            <a:r>
              <a:rPr lang="pt-BR" sz="1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corridinho</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foi dançado com os casais, formando uma roda, as meninas do lado de dentro e os meninos do lado de fora. Quando a roda gira, os pares se movem para os lados.</a:t>
            </a:r>
          </a:p>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Conforme a música progride, os pés batem no chão com mais vigor, parando a roda, para prosseguir imediatamente. Mais tarde, os casais juntam-se à dança, mantendo a fiação no mesmo local, após o que a roda retoma a sua evolução, sempre para o lado direito.</a:t>
            </a:r>
          </a:p>
          <a:p>
            <a:endParaRPr lang="pt-BR" dirty="0"/>
          </a:p>
        </p:txBody>
      </p:sp>
      <p:pic>
        <p:nvPicPr>
          <p:cNvPr id="12" name="Imagem 11" descr="Grupo de pessoas em cima de cavalo&#10;&#10;Descrição gerada automaticamente com confiança baixa">
            <a:extLst>
              <a:ext uri="{FF2B5EF4-FFF2-40B4-BE49-F238E27FC236}">
                <a16:creationId xmlns:a16="http://schemas.microsoft.com/office/drawing/2014/main" id="{0DFB589A-DE36-81B1-DE77-4D246025E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240" y="4246459"/>
            <a:ext cx="3200400" cy="1428750"/>
          </a:xfrm>
          <a:prstGeom prst="rect">
            <a:avLst/>
          </a:prstGeom>
        </p:spPr>
      </p:pic>
      <p:pic>
        <p:nvPicPr>
          <p:cNvPr id="14" name="Imagem 13" descr="Grupo de pessoas fantasiadas&#10;&#10;Descrição gerada automaticamente com confiança média">
            <a:extLst>
              <a:ext uri="{FF2B5EF4-FFF2-40B4-BE49-F238E27FC236}">
                <a16:creationId xmlns:a16="http://schemas.microsoft.com/office/drawing/2014/main" id="{71F7102A-0C23-5BE0-77F0-BF37CF91C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381" y="4024389"/>
            <a:ext cx="2380752" cy="1584282"/>
          </a:xfrm>
          <a:prstGeom prst="rect">
            <a:avLst/>
          </a:prstGeom>
        </p:spPr>
      </p:pic>
    </p:spTree>
    <p:extLst>
      <p:ext uri="{BB962C8B-B14F-4D97-AF65-F5344CB8AC3E}">
        <p14:creationId xmlns:p14="http://schemas.microsoft.com/office/powerpoint/2010/main" val="306621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93F609A-AF16-08D7-95C7-856EB96511E1}"/>
              </a:ext>
              <a:ext uri="{C183D7F6-B498-43B3-948B-1728B52AA6E4}">
                <adec:decorative xmlns:adec="http://schemas.microsoft.com/office/drawing/2017/decorative" val="1"/>
              </a:ext>
            </a:extLst>
          </p:cNvPr>
          <p:cNvPicPr>
            <a:picLocks noChangeAspect="1"/>
          </p:cNvPicPr>
          <p:nvPr/>
        </p:nvPicPr>
        <p:blipFill rotWithShape="1">
          <a:blip r:embed="rId4">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923811" y="-2137"/>
            <a:ext cx="12191980" cy="6858000"/>
          </a:xfrm>
          <a:prstGeom prst="rect">
            <a:avLst/>
          </a:prstGeom>
        </p:spPr>
      </p:pic>
      <p:pic>
        <p:nvPicPr>
          <p:cNvPr id="7" name="Imagem 6">
            <a:extLst>
              <a:ext uri="{FF2B5EF4-FFF2-40B4-BE49-F238E27FC236}">
                <a16:creationId xmlns:a16="http://schemas.microsoft.com/office/drawing/2014/main" id="{675E76DC-26F0-A3A8-FD19-285585106493}"/>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91257" y="-2137"/>
            <a:ext cx="12191980" cy="6858000"/>
          </a:xfrm>
          <a:prstGeom prst="rect">
            <a:avLst/>
          </a:prstGeom>
        </p:spPr>
      </p:pic>
      <p:sp>
        <p:nvSpPr>
          <p:cNvPr id="5" name="Retângulo 4">
            <a:extLst>
              <a:ext uri="{FF2B5EF4-FFF2-40B4-BE49-F238E27FC236}">
                <a16:creationId xmlns:a16="http://schemas.microsoft.com/office/drawing/2014/main" id="{430181D6-F553-0B77-DE21-24EE5DF38F92}"/>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1650E89-763D-8F00-96D4-D5B1684D868B}"/>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56145ED-0660-B6A3-86F5-942C1E68B5EC}"/>
              </a:ext>
            </a:extLst>
          </p:cNvPr>
          <p:cNvSpPr txBox="1"/>
          <p:nvPr/>
        </p:nvSpPr>
        <p:spPr>
          <a:xfrm>
            <a:off x="2324458" y="1512604"/>
            <a:ext cx="4315626" cy="338554"/>
          </a:xfrm>
          <a:prstGeom prst="rect">
            <a:avLst/>
          </a:prstGeom>
          <a:noFill/>
        </p:spPr>
        <p:txBody>
          <a:bodyPr wrap="square" rtlCol="0">
            <a:spAutoFit/>
          </a:bodyPr>
          <a:lstStyle/>
          <a:p>
            <a:r>
              <a:rPr lang="pt-BR" sz="1600" dirty="0">
                <a:solidFill>
                  <a:schemeClr val="bg1"/>
                </a:solidFill>
                <a:effectLst/>
                <a:latin typeface="Algerian" panose="04020705040A02060702" pitchFamily="82" charset="0"/>
                <a:ea typeface="Calibri" panose="020F0502020204030204" pitchFamily="34" charset="0"/>
                <a:cs typeface="Times New Roman" panose="02020603050405020304" pitchFamily="18" charset="0"/>
              </a:rPr>
              <a:t>Chula</a:t>
            </a:r>
          </a:p>
        </p:txBody>
      </p:sp>
      <p:sp>
        <p:nvSpPr>
          <p:cNvPr id="9" name="CaixaDeTexto 8">
            <a:extLst>
              <a:ext uri="{FF2B5EF4-FFF2-40B4-BE49-F238E27FC236}">
                <a16:creationId xmlns:a16="http://schemas.microsoft.com/office/drawing/2014/main" id="{D20F599E-C1D4-86C8-8A97-64F58C290C36}"/>
              </a:ext>
            </a:extLst>
          </p:cNvPr>
          <p:cNvSpPr txBox="1"/>
          <p:nvPr/>
        </p:nvSpPr>
        <p:spPr>
          <a:xfrm>
            <a:off x="1736229" y="1851158"/>
            <a:ext cx="7827947" cy="1864421"/>
          </a:xfrm>
          <a:prstGeom prst="rect">
            <a:avLst/>
          </a:prstGeom>
          <a:noFill/>
        </p:spPr>
        <p:txBody>
          <a:bodyPr wrap="square" rtlCol="0">
            <a:spAutoFit/>
          </a:bodyPr>
          <a:lstStyle/>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Uma dança nascida no campo e muitos dizem originou no Porto, a Chula é uma dança em que casais dispostos um por um no círculo gire em cinco dias, durante os quais os casais que se deslocam umas sobre as outras em passos mais largos. No final desses turnos, um salto é feito.</a:t>
            </a:r>
          </a:p>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Há também uma outra versão desta dança que foi dançada nas aldeias, que teve uma coreografia diferente em que as mulheres e os homens se alinharam, frente a frente. Eles se aproximaram e se afastaram sucessivamente e bateram o ritmo com os pés. O final da dança aconteceu quando todos fecharam o volante e pularam.</a:t>
            </a:r>
          </a:p>
        </p:txBody>
      </p:sp>
      <p:pic>
        <p:nvPicPr>
          <p:cNvPr id="10" name="WhatsApp Video 2022-06-29 at 17.05.51">
            <a:hlinkClick r:id="" action="ppaction://media"/>
            <a:extLst>
              <a:ext uri="{FF2B5EF4-FFF2-40B4-BE49-F238E27FC236}">
                <a16:creationId xmlns:a16="http://schemas.microsoft.com/office/drawing/2014/main" id="{141FCBCC-8B55-5F39-A66E-2219195348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9715" y="3546504"/>
            <a:ext cx="3794266" cy="2134275"/>
          </a:xfrm>
          <a:prstGeom prst="rect">
            <a:avLst/>
          </a:prstGeom>
        </p:spPr>
      </p:pic>
    </p:spTree>
    <p:extLst>
      <p:ext uri="{BB962C8B-B14F-4D97-AF65-F5344CB8AC3E}">
        <p14:creationId xmlns:p14="http://schemas.microsoft.com/office/powerpoint/2010/main" val="257860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A04724C-F116-8BCC-1C0C-F9D25B358A77}"/>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916690" y="-2138"/>
            <a:ext cx="12191980" cy="6858000"/>
          </a:xfrm>
          <a:prstGeom prst="rect">
            <a:avLst/>
          </a:prstGeom>
        </p:spPr>
      </p:pic>
      <p:pic>
        <p:nvPicPr>
          <p:cNvPr id="7" name="Imagem 6">
            <a:extLst>
              <a:ext uri="{FF2B5EF4-FFF2-40B4-BE49-F238E27FC236}">
                <a16:creationId xmlns:a16="http://schemas.microsoft.com/office/drawing/2014/main" id="{34C0CFA7-F8DF-D6A6-A991-AAFB829DE6C5}"/>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91257" y="-2137"/>
            <a:ext cx="12191980" cy="6858000"/>
          </a:xfrm>
          <a:prstGeom prst="rect">
            <a:avLst/>
          </a:prstGeom>
        </p:spPr>
      </p:pic>
      <p:sp>
        <p:nvSpPr>
          <p:cNvPr id="5" name="Retângulo 4">
            <a:extLst>
              <a:ext uri="{FF2B5EF4-FFF2-40B4-BE49-F238E27FC236}">
                <a16:creationId xmlns:a16="http://schemas.microsoft.com/office/drawing/2014/main" id="{B9760851-A3F3-00DF-DB6B-4644AA7FCA02}"/>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ED5B7C74-BA45-313E-80D0-389230FF65CA}"/>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F6F68D31-7EF8-CBA6-CB1D-F852FF948A95}"/>
              </a:ext>
            </a:extLst>
          </p:cNvPr>
          <p:cNvSpPr txBox="1"/>
          <p:nvPr/>
        </p:nvSpPr>
        <p:spPr>
          <a:xfrm>
            <a:off x="2372891" y="1555331"/>
            <a:ext cx="5255663" cy="338554"/>
          </a:xfrm>
          <a:prstGeom prst="rect">
            <a:avLst/>
          </a:prstGeom>
          <a:noFill/>
        </p:spPr>
        <p:txBody>
          <a:bodyPr wrap="square" rtlCol="0">
            <a:spAutoFit/>
          </a:bodyPr>
          <a:lstStyle/>
          <a:p>
            <a:r>
              <a:rPr lang="pt-BR" sz="1600" dirty="0">
                <a:solidFill>
                  <a:schemeClr val="bg1"/>
                </a:solidFill>
                <a:effectLst/>
                <a:latin typeface="Algerian" panose="04020705040A02060702" pitchFamily="82" charset="0"/>
                <a:ea typeface="Times New Roman" panose="02020603050405020304" pitchFamily="18" charset="0"/>
              </a:rPr>
              <a:t>Fandango</a:t>
            </a:r>
          </a:p>
        </p:txBody>
      </p:sp>
      <p:sp>
        <p:nvSpPr>
          <p:cNvPr id="9" name="CaixaDeTexto 8">
            <a:extLst>
              <a:ext uri="{FF2B5EF4-FFF2-40B4-BE49-F238E27FC236}">
                <a16:creationId xmlns:a16="http://schemas.microsoft.com/office/drawing/2014/main" id="{387A5FF0-9557-32DA-DC5A-E0DCC19877BD}"/>
              </a:ext>
            </a:extLst>
          </p:cNvPr>
          <p:cNvSpPr txBox="1"/>
          <p:nvPr/>
        </p:nvSpPr>
        <p:spPr>
          <a:xfrm>
            <a:off x="1974079" y="1893885"/>
            <a:ext cx="7315200" cy="1631216"/>
          </a:xfrm>
          <a:prstGeom prst="rect">
            <a:avLst/>
          </a:prstGeom>
          <a:noFill/>
        </p:spPr>
        <p:txBody>
          <a:bodyPr wrap="square" rtlCol="0">
            <a:spAutoFit/>
          </a:bodyPr>
          <a:lstStyle/>
          <a:p>
            <a:pPr>
              <a:lnSpc>
                <a:spcPts val="1950"/>
              </a:lnSpc>
            </a:pPr>
            <a:r>
              <a:rPr lang="pt-BR" sz="1800" dirty="0">
                <a:solidFill>
                  <a:srgbClr val="222222"/>
                </a:solidFill>
                <a:effectLst/>
                <a:latin typeface="Arial" panose="020B0604020202020204" pitchFamily="34" charset="0"/>
                <a:ea typeface="Times New Roman" panose="02020603050405020304" pitchFamily="18" charset="0"/>
              </a:rPr>
              <a:t>  </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Dirija-se, corpo e luz pernas firmes, estes são os requisitos necessários para ser um bom fandangueiro.</a:t>
            </a:r>
          </a:p>
          <a:p>
            <a:pPr>
              <a:lnSpc>
                <a:spcPts val="1950"/>
              </a:lnSpc>
            </a:pP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 dança tradicional de Ribatejo, é desenvolvido com influências de fandango espanhol, ser uma dança para casais. durante estes shows de dança típica, os participantes apresentam trajes locais coloridos que refletem tanto vestido de campo ou trajes festivos.</a:t>
            </a:r>
            <a:endParaRPr lang="pt-BR" sz="1400" dirty="0">
              <a:solidFill>
                <a:schemeClr val="bg1"/>
              </a:solidFill>
              <a:latin typeface="Arial" panose="020B0604020202020204" pitchFamily="34" charset="0"/>
              <a:cs typeface="Arial" panose="020B0604020202020204" pitchFamily="34" charset="0"/>
            </a:endParaRPr>
          </a:p>
        </p:txBody>
      </p:sp>
      <p:pic>
        <p:nvPicPr>
          <p:cNvPr id="11" name="Imagem 10" descr="Uma imagem contendo esporte, dançarina, homem, andando&#10;&#10;Descrição gerada automaticamente">
            <a:extLst>
              <a:ext uri="{FF2B5EF4-FFF2-40B4-BE49-F238E27FC236}">
                <a16:creationId xmlns:a16="http://schemas.microsoft.com/office/drawing/2014/main" id="{A8310264-E79E-7695-739B-417AE971F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555" y="3655580"/>
            <a:ext cx="3097668" cy="1734694"/>
          </a:xfrm>
          <a:prstGeom prst="rect">
            <a:avLst/>
          </a:prstGeom>
        </p:spPr>
      </p:pic>
      <p:pic>
        <p:nvPicPr>
          <p:cNvPr id="13" name="Imagem 12" descr="Mulher com vestido de noiva&#10;&#10;Descrição gerada automaticamente com confiança média">
            <a:extLst>
              <a:ext uri="{FF2B5EF4-FFF2-40B4-BE49-F238E27FC236}">
                <a16:creationId xmlns:a16="http://schemas.microsoft.com/office/drawing/2014/main" id="{EFDA9E2C-93A7-368F-54F6-9F8E7857F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995" y="3864607"/>
            <a:ext cx="2981325" cy="1533525"/>
          </a:xfrm>
          <a:prstGeom prst="rect">
            <a:avLst/>
          </a:prstGeom>
        </p:spPr>
      </p:pic>
    </p:spTree>
    <p:extLst>
      <p:ext uri="{BB962C8B-B14F-4D97-AF65-F5344CB8AC3E}">
        <p14:creationId xmlns:p14="http://schemas.microsoft.com/office/powerpoint/2010/main" val="402296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152759A-F5D6-39D6-CC82-D08437E857C6}"/>
              </a:ext>
              <a:ext uri="{C183D7F6-B498-43B3-948B-1728B52AA6E4}">
                <adec:decorative xmlns:adec="http://schemas.microsoft.com/office/drawing/2017/decorative" val="1"/>
              </a:ext>
            </a:extLst>
          </p:cNvPr>
          <p:cNvPicPr>
            <a:picLocks noChangeAspect="1"/>
          </p:cNvPicPr>
          <p:nvPr/>
        </p:nvPicPr>
        <p:blipFill rotWithShape="1">
          <a:blip r:embed="rId4">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923811" y="0"/>
            <a:ext cx="12191980" cy="6858000"/>
          </a:xfrm>
          <a:prstGeom prst="rect">
            <a:avLst/>
          </a:prstGeom>
        </p:spPr>
      </p:pic>
      <p:pic>
        <p:nvPicPr>
          <p:cNvPr id="7" name="Imagem 6">
            <a:extLst>
              <a:ext uri="{FF2B5EF4-FFF2-40B4-BE49-F238E27FC236}">
                <a16:creationId xmlns:a16="http://schemas.microsoft.com/office/drawing/2014/main" id="{7DEC9483-D880-FF72-F35A-686A31B2B773}"/>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91257" y="-2137"/>
            <a:ext cx="12191980" cy="6858000"/>
          </a:xfrm>
          <a:prstGeom prst="rect">
            <a:avLst/>
          </a:prstGeom>
        </p:spPr>
      </p:pic>
      <p:sp>
        <p:nvSpPr>
          <p:cNvPr id="5" name="Retângulo 4">
            <a:extLst>
              <a:ext uri="{FF2B5EF4-FFF2-40B4-BE49-F238E27FC236}">
                <a16:creationId xmlns:a16="http://schemas.microsoft.com/office/drawing/2014/main" id="{7150A725-918B-5FCD-4143-590D0C236244}"/>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AFC4D470-C8DE-F8B8-68FA-394B8EDED268}"/>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814EC163-62B5-0C02-5038-E96502FB0AE4}"/>
              </a:ext>
            </a:extLst>
          </p:cNvPr>
          <p:cNvSpPr txBox="1"/>
          <p:nvPr/>
        </p:nvSpPr>
        <p:spPr>
          <a:xfrm>
            <a:off x="2251825" y="1581008"/>
            <a:ext cx="6221339" cy="338554"/>
          </a:xfrm>
          <a:prstGeom prst="rect">
            <a:avLst/>
          </a:prstGeom>
          <a:noFill/>
        </p:spPr>
        <p:txBody>
          <a:bodyPr wrap="square" rtlCol="0">
            <a:spAutoFit/>
          </a:bodyPr>
          <a:lstStyle/>
          <a:p>
            <a:r>
              <a:rPr lang="pt-BR" sz="1600" dirty="0">
                <a:solidFill>
                  <a:schemeClr val="bg1"/>
                </a:solidFill>
                <a:effectLst/>
                <a:latin typeface="Algerian" panose="04020705040A02060702" pitchFamily="82" charset="0"/>
                <a:ea typeface="Times New Roman" panose="02020603050405020304" pitchFamily="18" charset="0"/>
              </a:rPr>
              <a:t>Valsa de dois passos</a:t>
            </a:r>
          </a:p>
        </p:txBody>
      </p:sp>
      <p:sp>
        <p:nvSpPr>
          <p:cNvPr id="9" name="CaixaDeTexto 8">
            <a:extLst>
              <a:ext uri="{FF2B5EF4-FFF2-40B4-BE49-F238E27FC236}">
                <a16:creationId xmlns:a16="http://schemas.microsoft.com/office/drawing/2014/main" id="{AF776A6B-5292-3D88-8EEC-AFB2A0050B5B}"/>
              </a:ext>
            </a:extLst>
          </p:cNvPr>
          <p:cNvSpPr txBox="1"/>
          <p:nvPr/>
        </p:nvSpPr>
        <p:spPr>
          <a:xfrm>
            <a:off x="1928510" y="2019783"/>
            <a:ext cx="8058684" cy="2092881"/>
          </a:xfrm>
          <a:prstGeom prst="rect">
            <a:avLst/>
          </a:prstGeom>
          <a:noFill/>
        </p:spPr>
        <p:txBody>
          <a:bodyPr wrap="square" rtlCol="0">
            <a:spAutoFit/>
          </a:bodyPr>
          <a:lstStyle/>
          <a:p>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Também conhecida em certas regiões por Moda a dois passos. Trata-se na verdade de uma mazurca (</a:t>
            </a:r>
            <a:r>
              <a:rPr lang="pt-BR" sz="1400"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vide</a:t>
            </a:r>
            <a:r>
              <a:rPr lang="pt-BR"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que ganhou este nome por virtude de uma sua particular característica coreográfica: começa com dois passos para o interior da roda, logo voltando à posição inicial com dois passos de retorno, seguindo-se depois dois passos para fora e o respectivo regresso à mesma posição; em seguida, os pares, sempre agarrados, “valseiam”, bailam girando sobre si próprios, ao mesmo tempo que a roda grande gira no sentido contrário ao dos ponteiros do relógio, até atingir o final do trecho musical, altura em que tudo, música e coreografia, torna ao princípio. É dança muito popular na Estremadura, Ribatejo, Alentejo, Beira Baixa e Beira Litoral.</a:t>
            </a:r>
          </a:p>
          <a:p>
            <a:endParaRPr lang="pt-BR" dirty="0"/>
          </a:p>
        </p:txBody>
      </p:sp>
      <p:pic>
        <p:nvPicPr>
          <p:cNvPr id="10" name="WhatsApp Video 2022-06-29 at 17.15.35">
            <a:hlinkClick r:id="" action="ppaction://media"/>
            <a:extLst>
              <a:ext uri="{FF2B5EF4-FFF2-40B4-BE49-F238E27FC236}">
                <a16:creationId xmlns:a16="http://schemas.microsoft.com/office/drawing/2014/main" id="{542C2F18-71AF-4619-969F-70BC797F50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38942" y="3915705"/>
            <a:ext cx="3020956" cy="1699288"/>
          </a:xfrm>
          <a:prstGeom prst="rect">
            <a:avLst/>
          </a:prstGeom>
        </p:spPr>
      </p:pic>
    </p:spTree>
    <p:extLst>
      <p:ext uri="{BB962C8B-B14F-4D97-AF65-F5344CB8AC3E}">
        <p14:creationId xmlns:p14="http://schemas.microsoft.com/office/powerpoint/2010/main" val="306506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46F2F8BF-284D-B775-E346-D8F8B889E561}"/>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4923811" y="0"/>
            <a:ext cx="12191980" cy="6858000"/>
          </a:xfrm>
          <a:prstGeom prst="rect">
            <a:avLst/>
          </a:prstGeom>
        </p:spPr>
      </p:pic>
      <p:pic>
        <p:nvPicPr>
          <p:cNvPr id="7" name="Imagem 6">
            <a:extLst>
              <a:ext uri="{FF2B5EF4-FFF2-40B4-BE49-F238E27FC236}">
                <a16:creationId xmlns:a16="http://schemas.microsoft.com/office/drawing/2014/main" id="{5DF9319B-72ED-4108-748B-32CE3BFBD6D7}"/>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91257" y="-2137"/>
            <a:ext cx="12191980" cy="6858000"/>
          </a:xfrm>
          <a:prstGeom prst="rect">
            <a:avLst/>
          </a:prstGeom>
        </p:spPr>
      </p:pic>
      <p:sp>
        <p:nvSpPr>
          <p:cNvPr id="8" name="Retângulo 7">
            <a:extLst>
              <a:ext uri="{FF2B5EF4-FFF2-40B4-BE49-F238E27FC236}">
                <a16:creationId xmlns:a16="http://schemas.microsoft.com/office/drawing/2014/main" id="{CE4155BF-7C35-CB5A-0A7B-3F0219178441}"/>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F3AD0BD4-D91B-79B9-201A-A9ADFC4160C9}"/>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660E1F35-E2D8-9EA2-8FFF-87056BD3358E}"/>
              </a:ext>
            </a:extLst>
          </p:cNvPr>
          <p:cNvSpPr txBox="1"/>
          <p:nvPr/>
        </p:nvSpPr>
        <p:spPr>
          <a:xfrm>
            <a:off x="1247686" y="1435692"/>
            <a:ext cx="9639655" cy="369332"/>
          </a:xfrm>
          <a:prstGeom prst="rect">
            <a:avLst/>
          </a:prstGeom>
          <a:noFill/>
        </p:spPr>
        <p:txBody>
          <a:bodyPr wrap="square" rtlCol="0">
            <a:spAutoFit/>
          </a:bodyPr>
          <a:lstStyle/>
          <a:p>
            <a:pPr algn="ctr"/>
            <a:r>
              <a:rPr lang="pt-BR" dirty="0">
                <a:solidFill>
                  <a:schemeClr val="bg1"/>
                </a:solidFill>
                <a:latin typeface="Cooper Black" panose="0208090404030B020404" pitchFamily="18" charset="0"/>
              </a:rPr>
              <a:t>Principais Competições/Eventos das Danças Portuguesas</a:t>
            </a:r>
          </a:p>
        </p:txBody>
      </p:sp>
      <p:sp>
        <p:nvSpPr>
          <p:cNvPr id="11" name="CaixaDeTexto 10">
            <a:extLst>
              <a:ext uri="{FF2B5EF4-FFF2-40B4-BE49-F238E27FC236}">
                <a16:creationId xmlns:a16="http://schemas.microsoft.com/office/drawing/2014/main" id="{309D6053-E99F-4352-D918-F58C7D68DCA1}"/>
              </a:ext>
            </a:extLst>
          </p:cNvPr>
          <p:cNvSpPr txBox="1"/>
          <p:nvPr/>
        </p:nvSpPr>
        <p:spPr>
          <a:xfrm>
            <a:off x="1989765" y="2119155"/>
            <a:ext cx="2515302" cy="307777"/>
          </a:xfrm>
          <a:prstGeom prst="rect">
            <a:avLst/>
          </a:prstGeom>
          <a:noFill/>
        </p:spPr>
        <p:txBody>
          <a:bodyPr wrap="square" rtlCol="0">
            <a:spAutoFit/>
          </a:bodyPr>
          <a:lstStyle/>
          <a:p>
            <a:r>
              <a:rPr lang="pt-BR" sz="1400" b="0" i="0" dirty="0">
                <a:solidFill>
                  <a:schemeClr val="bg1"/>
                </a:solidFill>
                <a:effectLst/>
                <a:latin typeface="Algerian" panose="04020705040A02060702" pitchFamily="82" charset="0"/>
              </a:rPr>
              <a:t>Portugal a Dançar</a:t>
            </a:r>
            <a:endParaRPr lang="pt-BR" sz="1400" dirty="0">
              <a:solidFill>
                <a:schemeClr val="bg1"/>
              </a:solidFill>
              <a:latin typeface="Algerian" panose="04020705040A02060702" pitchFamily="82" charset="0"/>
            </a:endParaRPr>
          </a:p>
        </p:txBody>
      </p:sp>
      <p:sp>
        <p:nvSpPr>
          <p:cNvPr id="12" name="CaixaDeTexto 11">
            <a:extLst>
              <a:ext uri="{FF2B5EF4-FFF2-40B4-BE49-F238E27FC236}">
                <a16:creationId xmlns:a16="http://schemas.microsoft.com/office/drawing/2014/main" id="{AA300E12-B9F1-5C75-6060-1464BBA846C9}"/>
              </a:ext>
            </a:extLst>
          </p:cNvPr>
          <p:cNvSpPr txBox="1"/>
          <p:nvPr/>
        </p:nvSpPr>
        <p:spPr>
          <a:xfrm>
            <a:off x="2203408" y="2463506"/>
            <a:ext cx="7402063" cy="1046440"/>
          </a:xfrm>
          <a:prstGeom prst="rect">
            <a:avLst/>
          </a:prstGeom>
          <a:noFill/>
        </p:spPr>
        <p:txBody>
          <a:bodyPr wrap="square" rtlCol="0">
            <a:spAutoFit/>
          </a:bodyPr>
          <a:lstStyle/>
          <a:p>
            <a:pPr algn="just"/>
            <a:r>
              <a:rPr lang="pt-BR" sz="1400" b="0" i="0" dirty="0">
                <a:solidFill>
                  <a:srgbClr val="DCDDDE"/>
                </a:solidFill>
                <a:effectLst/>
                <a:latin typeface="Arial" panose="020B0604020202020204" pitchFamily="34" charset="0"/>
                <a:cs typeface="Arial" panose="020B0604020202020204" pitchFamily="34" charset="0"/>
              </a:rPr>
              <a:t>   </a:t>
            </a:r>
            <a:r>
              <a:rPr lang="pt-BR" sz="1200" b="0" i="0" dirty="0">
                <a:solidFill>
                  <a:srgbClr val="DCDDDE"/>
                </a:solidFill>
                <a:effectLst/>
                <a:latin typeface="Arial" panose="020B0604020202020204" pitchFamily="34" charset="0"/>
                <a:cs typeface="Arial" panose="020B0604020202020204" pitchFamily="34" charset="0"/>
              </a:rPr>
              <a:t>É uma competição que percorrerá o país à procura dos maiores talentos de dança, e que em proximidade com as comunidades locais permitirá que todos aqueles que aspiram uma carreira nesta área possam ver o seu trabalho devidamente valorizado, reconhecido e divulgado. Promovendo a diversidade do nosso país e tendo em conta a proximidade do poder local, o concurso será realizado em várias localidades nacionais, sendo a final disputada em Matosinhos em Dezembro de 2021.</a:t>
            </a:r>
            <a:endParaRPr lang="pt-BR" sz="1400" dirty="0">
              <a:latin typeface="Arial" panose="020B0604020202020204" pitchFamily="34" charset="0"/>
              <a:cs typeface="Arial" panose="020B0604020202020204" pitchFamily="34" charset="0"/>
            </a:endParaRPr>
          </a:p>
        </p:txBody>
      </p:sp>
      <p:sp>
        <p:nvSpPr>
          <p:cNvPr id="13" name="CaixaDeTexto 12">
            <a:extLst>
              <a:ext uri="{FF2B5EF4-FFF2-40B4-BE49-F238E27FC236}">
                <a16:creationId xmlns:a16="http://schemas.microsoft.com/office/drawing/2014/main" id="{C1EE854F-2CF6-E1FB-EF25-CEC1557BFF8A}"/>
              </a:ext>
            </a:extLst>
          </p:cNvPr>
          <p:cNvSpPr txBox="1"/>
          <p:nvPr/>
        </p:nvSpPr>
        <p:spPr>
          <a:xfrm>
            <a:off x="1989765" y="3720322"/>
            <a:ext cx="2797315" cy="307777"/>
          </a:xfrm>
          <a:prstGeom prst="rect">
            <a:avLst/>
          </a:prstGeom>
          <a:noFill/>
        </p:spPr>
        <p:txBody>
          <a:bodyPr wrap="square" rtlCol="0">
            <a:spAutoFit/>
          </a:bodyPr>
          <a:lstStyle/>
          <a:p>
            <a:r>
              <a:rPr lang="pt-BR" sz="1400" dirty="0" err="1">
                <a:solidFill>
                  <a:schemeClr val="bg1"/>
                </a:solidFill>
                <a:latin typeface="Algerian" panose="04020705040A02060702" pitchFamily="82" charset="0"/>
              </a:rPr>
              <a:t>All</a:t>
            </a:r>
            <a:r>
              <a:rPr lang="pt-BR" sz="1400" dirty="0">
                <a:solidFill>
                  <a:schemeClr val="bg1"/>
                </a:solidFill>
                <a:latin typeface="Algerian" panose="04020705040A02060702" pitchFamily="82" charset="0"/>
              </a:rPr>
              <a:t> Dance Portugal</a:t>
            </a:r>
          </a:p>
        </p:txBody>
      </p:sp>
      <p:sp>
        <p:nvSpPr>
          <p:cNvPr id="14" name="CaixaDeTexto 13">
            <a:extLst>
              <a:ext uri="{FF2B5EF4-FFF2-40B4-BE49-F238E27FC236}">
                <a16:creationId xmlns:a16="http://schemas.microsoft.com/office/drawing/2014/main" id="{C6508BF9-EBC7-856D-51BC-82B0B3DE8B09}"/>
              </a:ext>
            </a:extLst>
          </p:cNvPr>
          <p:cNvSpPr txBox="1"/>
          <p:nvPr/>
        </p:nvSpPr>
        <p:spPr>
          <a:xfrm>
            <a:off x="2375731" y="4238475"/>
            <a:ext cx="7229740" cy="646331"/>
          </a:xfrm>
          <a:prstGeom prst="rect">
            <a:avLst/>
          </a:prstGeom>
          <a:noFill/>
        </p:spPr>
        <p:txBody>
          <a:bodyPr wrap="square" rtlCol="0">
            <a:spAutoFit/>
          </a:bodyPr>
          <a:lstStyle/>
          <a:p>
            <a:r>
              <a:rPr lang="pt-BR" sz="1200" dirty="0">
                <a:solidFill>
                  <a:schemeClr val="bg1"/>
                </a:solidFill>
                <a:latin typeface="Arial" panose="020B0604020202020204" pitchFamily="34" charset="0"/>
                <a:cs typeface="Arial" panose="020B0604020202020204" pitchFamily="34" charset="0"/>
              </a:rPr>
              <a:t>   Essa é uma competição que ocorre em Portugal, onde quem a ganhar terá vaga no </a:t>
            </a:r>
            <a:r>
              <a:rPr lang="pt-BR" sz="1200" dirty="0" err="1">
                <a:solidFill>
                  <a:schemeClr val="bg1"/>
                </a:solidFill>
                <a:latin typeface="Arial" panose="020B0604020202020204" pitchFamily="34" charset="0"/>
                <a:cs typeface="Arial" panose="020B0604020202020204" pitchFamily="34" charset="0"/>
              </a:rPr>
              <a:t>All</a:t>
            </a:r>
            <a:r>
              <a:rPr lang="pt-BR" sz="1200" dirty="0">
                <a:solidFill>
                  <a:schemeClr val="bg1"/>
                </a:solidFill>
                <a:latin typeface="Arial" panose="020B0604020202020204" pitchFamily="34" charset="0"/>
                <a:cs typeface="Arial" panose="020B0604020202020204" pitchFamily="34" charset="0"/>
              </a:rPr>
              <a:t> Dance Internacional, um campeonato internacional (mundial), essa competição ocorreu este ano dos dias 1 a 4 de Abril no </a:t>
            </a:r>
            <a:r>
              <a:rPr lang="pt-BR" sz="1200" dirty="0" err="1">
                <a:solidFill>
                  <a:schemeClr val="bg1"/>
                </a:solidFill>
                <a:latin typeface="Arial" panose="020B0604020202020204" pitchFamily="34" charset="0"/>
                <a:cs typeface="Arial" panose="020B0604020202020204" pitchFamily="34" charset="0"/>
              </a:rPr>
              <a:t>Europarque</a:t>
            </a:r>
            <a:r>
              <a:rPr lang="pt-BR" sz="1200" dirty="0">
                <a:solidFill>
                  <a:schemeClr val="bg1"/>
                </a:solidFill>
                <a:latin typeface="Arial" panose="020B0604020202020204" pitchFamily="34" charset="0"/>
                <a:cs typeface="Arial" panose="020B0604020202020204" pitchFamily="34" charset="0"/>
              </a:rPr>
              <a:t> de Santa Maria da Feira.</a:t>
            </a:r>
          </a:p>
        </p:txBody>
      </p:sp>
    </p:spTree>
    <p:extLst>
      <p:ext uri="{BB962C8B-B14F-4D97-AF65-F5344CB8AC3E}">
        <p14:creationId xmlns:p14="http://schemas.microsoft.com/office/powerpoint/2010/main" val="99226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agem 3">
            <a:extLst>
              <a:ext uri="{FF2B5EF4-FFF2-40B4-BE49-F238E27FC236}">
                <a16:creationId xmlns:a16="http://schemas.microsoft.com/office/drawing/2014/main" id="{46206636-9B9F-997E-F8CD-511CBA449A57}"/>
              </a:ext>
              <a:ext uri="{C183D7F6-B498-43B3-948B-1728B52AA6E4}">
                <adec:decorative xmlns:adec="http://schemas.microsoft.com/office/drawing/2017/decorative" val="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b="19"/>
          <a:stretch/>
        </p:blipFill>
        <p:spPr>
          <a:xfrm>
            <a:off x="4918113" y="-2137"/>
            <a:ext cx="12191980" cy="6858000"/>
          </a:xfrm>
          <a:prstGeom prst="rect">
            <a:avLst/>
          </a:prstGeom>
        </p:spPr>
      </p:pic>
      <p:pic>
        <p:nvPicPr>
          <p:cNvPr id="8" name="Imagem 7">
            <a:extLst>
              <a:ext uri="{FF2B5EF4-FFF2-40B4-BE49-F238E27FC236}">
                <a16:creationId xmlns:a16="http://schemas.microsoft.com/office/drawing/2014/main" id="{33BF9B1E-29F2-2A3E-1E72-DA5F05A6AB67}"/>
              </a:ext>
              <a:ext uri="{C183D7F6-B498-43B3-948B-1728B52AA6E4}">
                <adec:decorative xmlns:adec="http://schemas.microsoft.com/office/drawing/2017/decorative" val="1"/>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rot="10800000">
            <a:off x="-7182712" y="0"/>
            <a:ext cx="12191980" cy="6858000"/>
          </a:xfrm>
          <a:prstGeom prst="rect">
            <a:avLst/>
          </a:prstGeom>
        </p:spPr>
      </p:pic>
      <p:sp>
        <p:nvSpPr>
          <p:cNvPr id="6" name="Retângulo 5">
            <a:extLst>
              <a:ext uri="{FF2B5EF4-FFF2-40B4-BE49-F238E27FC236}">
                <a16:creationId xmlns:a16="http://schemas.microsoft.com/office/drawing/2014/main" id="{91C030F0-DCC7-2A7F-F628-E0E710F96F97}"/>
              </a:ext>
            </a:extLst>
          </p:cNvPr>
          <p:cNvSpPr/>
          <p:nvPr/>
        </p:nvSpPr>
        <p:spPr>
          <a:xfrm>
            <a:off x="885914" y="652685"/>
            <a:ext cx="10420171" cy="5552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D00B6EE4-7782-994E-C713-7AB11E264149}"/>
              </a:ext>
            </a:extLst>
          </p:cNvPr>
          <p:cNvSpPr/>
          <p:nvPr/>
        </p:nvSpPr>
        <p:spPr>
          <a:xfrm>
            <a:off x="1247686" y="1016950"/>
            <a:ext cx="9639655" cy="4819827"/>
          </a:xfrm>
          <a:prstGeom prst="rect">
            <a:avLst/>
          </a:prstGeom>
          <a:ln w="19050">
            <a:solidFill>
              <a:srgbClr val="AC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19A6C398-E7E1-1246-65A9-DD23DD59BD17}"/>
              </a:ext>
            </a:extLst>
          </p:cNvPr>
          <p:cNvSpPr txBox="1"/>
          <p:nvPr/>
        </p:nvSpPr>
        <p:spPr>
          <a:xfrm>
            <a:off x="3508047" y="1665589"/>
            <a:ext cx="5118932" cy="646331"/>
          </a:xfrm>
          <a:prstGeom prst="rect">
            <a:avLst/>
          </a:prstGeom>
          <a:noFill/>
        </p:spPr>
        <p:txBody>
          <a:bodyPr wrap="square" rtlCol="0">
            <a:spAutoFit/>
          </a:bodyPr>
          <a:lstStyle/>
          <a:p>
            <a:pPr algn="ctr"/>
            <a:r>
              <a:rPr lang="pt-BR" dirty="0">
                <a:solidFill>
                  <a:schemeClr val="bg1"/>
                </a:solidFill>
                <a:latin typeface="Cooper Black" panose="0208090404030B020404" pitchFamily="18" charset="0"/>
              </a:rPr>
              <a:t>A importância da Dança como elemento da cultura popular!</a:t>
            </a:r>
          </a:p>
        </p:txBody>
      </p:sp>
      <p:sp>
        <p:nvSpPr>
          <p:cNvPr id="11" name="CaixaDeTexto 10">
            <a:extLst>
              <a:ext uri="{FF2B5EF4-FFF2-40B4-BE49-F238E27FC236}">
                <a16:creationId xmlns:a16="http://schemas.microsoft.com/office/drawing/2014/main" id="{9489378A-C3FF-757A-2B2D-99B2B1F1A341}"/>
              </a:ext>
            </a:extLst>
          </p:cNvPr>
          <p:cNvSpPr txBox="1"/>
          <p:nvPr/>
        </p:nvSpPr>
        <p:spPr>
          <a:xfrm>
            <a:off x="2496704" y="2960559"/>
            <a:ext cx="6793907" cy="1077218"/>
          </a:xfrm>
          <a:prstGeom prst="rect">
            <a:avLst/>
          </a:prstGeom>
          <a:noFill/>
        </p:spPr>
        <p:txBody>
          <a:bodyPr wrap="square" rtlCol="0">
            <a:spAutoFit/>
          </a:bodyPr>
          <a:lstStyle/>
          <a:p>
            <a:r>
              <a:rPr lang="pt-BR" sz="1600" dirty="0">
                <a:solidFill>
                  <a:schemeClr val="bg1"/>
                </a:solidFill>
                <a:latin typeface="Arial" panose="020B0604020202020204" pitchFamily="34" charset="0"/>
                <a:cs typeface="Arial" panose="020B0604020202020204" pitchFamily="34" charset="0"/>
              </a:rPr>
              <a:t>   A dança é uma forma de expressão e comunicação social, geralmente acontecem para se demonstrar gratidão e afeto à cultura, preservando a história de um povo. Elas são, por exemplo, expressas por brincadeiras, danças de roda e músicas com letras simples.</a:t>
            </a:r>
          </a:p>
        </p:txBody>
      </p:sp>
    </p:spTree>
    <p:extLst>
      <p:ext uri="{BB962C8B-B14F-4D97-AF65-F5344CB8AC3E}">
        <p14:creationId xmlns:p14="http://schemas.microsoft.com/office/powerpoint/2010/main" val="287854551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F49DB32C3AAAC49A134382888C3CD08" ma:contentTypeVersion="12" ma:contentTypeDescription="Crie um novo documento." ma:contentTypeScope="" ma:versionID="3ad95a801c989d15c7860a630a2c89c9">
  <xsd:schema xmlns:xsd="http://www.w3.org/2001/XMLSchema" xmlns:xs="http://www.w3.org/2001/XMLSchema" xmlns:p="http://schemas.microsoft.com/office/2006/metadata/properties" xmlns:ns3="02e17d46-95a4-41ef-ac6e-e0f6b80ca612" xmlns:ns4="5ad448ae-fb35-4d64-b198-3e1ab079cd46" targetNamespace="http://schemas.microsoft.com/office/2006/metadata/properties" ma:root="true" ma:fieldsID="3672e01227b08943b63226986ed90824" ns3:_="" ns4:_="">
    <xsd:import namespace="02e17d46-95a4-41ef-ac6e-e0f6b80ca612"/>
    <xsd:import namespace="5ad448ae-fb35-4d64-b198-3e1ab079cd4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e17d46-95a4-41ef-ac6e-e0f6b80ca612"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SharingHintHash" ma:index="10" nillable="true" ma:displayName="Hash de Dica de Compartilhamento"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d448ae-fb35-4d64-b198-3e1ab079cd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AEB175-40C6-4E60-9775-D7E0F78A7B92}">
  <ds:schemaRefs>
    <ds:schemaRef ds:uri="http://schemas.microsoft.com/sharepoint/v3/contenttype/forms"/>
  </ds:schemaRefs>
</ds:datastoreItem>
</file>

<file path=customXml/itemProps2.xml><?xml version="1.0" encoding="utf-8"?>
<ds:datastoreItem xmlns:ds="http://schemas.openxmlformats.org/officeDocument/2006/customXml" ds:itemID="{79E8FE6A-3041-49C3-9C0C-911C3E5D3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e17d46-95a4-41ef-ac6e-e0f6b80ca612"/>
    <ds:schemaRef ds:uri="5ad448ae-fb35-4d64-b198-3e1ab079cd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0E2FF3-E315-44E1-AD70-B8439653B1C7}">
  <ds:schemaRef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5ad448ae-fb35-4d64-b198-3e1ab079cd46"/>
    <ds:schemaRef ds:uri="http://schemas.openxmlformats.org/package/2006/metadata/core-properties"/>
    <ds:schemaRef ds:uri="http://purl.org/dc/terms/"/>
    <ds:schemaRef ds:uri="02e17d46-95a4-41ef-ac6e-e0f6b80ca612"/>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161</TotalTime>
  <Words>1260</Words>
  <Application>Microsoft Office PowerPoint</Application>
  <PresentationFormat>Widescreen</PresentationFormat>
  <Paragraphs>56</Paragraphs>
  <Slides>10</Slides>
  <Notes>0</Notes>
  <HiddenSlides>0</HiddenSlides>
  <MMClips>3</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10</vt:i4>
      </vt:variant>
    </vt:vector>
  </HeadingPairs>
  <TitlesOfParts>
    <vt:vector size="18" baseType="lpstr">
      <vt:lpstr>Algerian</vt:lpstr>
      <vt:lpstr>Arial</vt:lpstr>
      <vt:lpstr>Bahnschrift SemiCondensed</vt:lpstr>
      <vt:lpstr>Calibri</vt:lpstr>
      <vt:lpstr>Calibri Light</vt:lpstr>
      <vt:lpstr>Cooper Black</vt:lpstr>
      <vt:lpstr>Symbol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Eduardo Lucas Lemes Januario</dc:creator>
  <cp:lastModifiedBy>Eduardo Lucas Lemes Januario</cp:lastModifiedBy>
  <cp:revision>2</cp:revision>
  <dcterms:created xsi:type="dcterms:W3CDTF">2022-06-29T18:28:36Z</dcterms:created>
  <dcterms:modified xsi:type="dcterms:W3CDTF">2022-07-01T05:09:56Z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0x010100DF49DB32C3AAAC49A134382888C3CD08</vt:lpwstr>
  </property>
</Properties>
</file>